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7" r:id="rId2"/>
    <p:sldId id="275" r:id="rId3"/>
    <p:sldId id="295" r:id="rId4"/>
    <p:sldId id="296" r:id="rId5"/>
    <p:sldId id="266" r:id="rId6"/>
    <p:sldId id="299" r:id="rId7"/>
    <p:sldId id="298" r:id="rId8"/>
    <p:sldId id="271" r:id="rId9"/>
    <p:sldId id="278" r:id="rId10"/>
    <p:sldId id="279" r:id="rId11"/>
    <p:sldId id="272" r:id="rId12"/>
    <p:sldId id="281" r:id="rId13"/>
    <p:sldId id="280" r:id="rId14"/>
    <p:sldId id="277" r:id="rId15"/>
    <p:sldId id="282" r:id="rId16"/>
    <p:sldId id="289" r:id="rId17"/>
    <p:sldId id="286" r:id="rId18"/>
    <p:sldId id="284" r:id="rId19"/>
    <p:sldId id="285" r:id="rId20"/>
    <p:sldId id="290" r:id="rId21"/>
    <p:sldId id="294" r:id="rId22"/>
    <p:sldId id="291" r:id="rId23"/>
    <p:sldId id="287" r:id="rId24"/>
    <p:sldId id="300" r:id="rId25"/>
    <p:sldId id="292" r:id="rId26"/>
    <p:sldId id="301" r:id="rId27"/>
    <p:sldId id="293" r:id="rId28"/>
    <p:sldId id="26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04" autoAdjust="0"/>
  </p:normalViewPr>
  <p:slideViewPr>
    <p:cSldViewPr>
      <p:cViewPr varScale="1">
        <p:scale>
          <a:sx n="75" d="100"/>
          <a:sy n="75" d="100"/>
        </p:scale>
        <p:origin x="1824" y="66"/>
      </p:cViewPr>
      <p:guideLst>
        <p:guide orient="horz" pos="2160"/>
        <p:guide pos="2880"/>
      </p:guideLst>
    </p:cSldViewPr>
  </p:slideViewPr>
  <p:notesTextViewPr>
    <p:cViewPr>
      <p:scale>
        <a:sx n="1" d="1"/>
        <a:sy n="1" d="1"/>
      </p:scale>
      <p:origin x="0" y="0"/>
    </p:cViewPr>
  </p:notesTextViewPr>
  <p:sorterViewPr>
    <p:cViewPr>
      <p:scale>
        <a:sx n="100" d="100"/>
        <a:sy n="100" d="100"/>
      </p:scale>
      <p:origin x="0" y="-44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G:\Images%20of%20Woman%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explosion val="9"/>
          <c:cat>
            <c:strRef>
              <c:f>Sheet2!$A$3:$A$7</c:f>
              <c:strCache>
                <c:ptCount val="5"/>
                <c:pt idx="0">
                  <c:v>mannequin</c:v>
                </c:pt>
                <c:pt idx="1">
                  <c:v>hostess</c:v>
                </c:pt>
                <c:pt idx="2">
                  <c:v>free-spirit</c:v>
                </c:pt>
                <c:pt idx="3">
                  <c:v>narcissist</c:v>
                </c:pt>
                <c:pt idx="4">
                  <c:v>wife / mother</c:v>
                </c:pt>
              </c:strCache>
            </c:strRef>
          </c:cat>
          <c:val>
            <c:numRef>
              <c:f>Sheet2!$B$3:$B$7</c:f>
              <c:numCache>
                <c:formatCode>General</c:formatCode>
                <c:ptCount val="5"/>
                <c:pt idx="0">
                  <c:v>30</c:v>
                </c:pt>
                <c:pt idx="1">
                  <c:v>10</c:v>
                </c:pt>
                <c:pt idx="2">
                  <c:v>10</c:v>
                </c:pt>
                <c:pt idx="3">
                  <c:v>30</c:v>
                </c:pt>
                <c:pt idx="4">
                  <c:v>20</c:v>
                </c:pt>
              </c:numCache>
            </c:numRef>
          </c:val>
          <c:extLst>
            <c:ext xmlns:c16="http://schemas.microsoft.com/office/drawing/2014/chart" uri="{C3380CC4-5D6E-409C-BE32-E72D297353CC}">
              <c16:uniqueId val="{00000000-3C89-47E7-8147-3346EFD913C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3079283819949603"/>
          <c:y val="1.5721864237306999E-2"/>
          <c:w val="0.26746093118366382"/>
          <c:h val="0.25552021997555829"/>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explosion val="6"/>
          <c:cat>
            <c:strRef>
              <c:f>Sheet2!$A$10:$A$14</c:f>
              <c:strCache>
                <c:ptCount val="5"/>
                <c:pt idx="0">
                  <c:v>mannequin</c:v>
                </c:pt>
                <c:pt idx="1">
                  <c:v>hostess</c:v>
                </c:pt>
                <c:pt idx="2">
                  <c:v>free-spirit</c:v>
                </c:pt>
                <c:pt idx="3">
                  <c:v>narcissist</c:v>
                </c:pt>
                <c:pt idx="4">
                  <c:v>wife / mother</c:v>
                </c:pt>
              </c:strCache>
            </c:strRef>
          </c:cat>
          <c:val>
            <c:numRef>
              <c:f>Sheet2!$B$10:$B$14</c:f>
              <c:numCache>
                <c:formatCode>General</c:formatCode>
                <c:ptCount val="5"/>
                <c:pt idx="0">
                  <c:v>30</c:v>
                </c:pt>
                <c:pt idx="1">
                  <c:v>3</c:v>
                </c:pt>
                <c:pt idx="2">
                  <c:v>20</c:v>
                </c:pt>
                <c:pt idx="3">
                  <c:v>50</c:v>
                </c:pt>
                <c:pt idx="4">
                  <c:v>7</c:v>
                </c:pt>
              </c:numCache>
            </c:numRef>
          </c:val>
          <c:extLst>
            <c:ext xmlns:c16="http://schemas.microsoft.com/office/drawing/2014/chart" uri="{C3380CC4-5D6E-409C-BE32-E72D297353CC}">
              <c16:uniqueId val="{00000000-2CE9-4DE3-B2A9-5D3E8C0679E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893486634360215"/>
          <c:y val="2.6806232056087335E-2"/>
          <c:w val="0.27051017813599182"/>
          <c:h val="0.21901020500646126"/>
        </c:manualLayout>
      </c:layout>
      <c:overlay val="0"/>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50312-3643-4C5D-8F37-D1DE0263609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C3098F80-C87D-46F0-9513-7B9B3A4D8BC0}">
      <dgm:prSet phldrT="[Text]" custT="1"/>
      <dgm:spPr/>
      <dgm:t>
        <a:bodyPr/>
        <a:lstStyle/>
        <a:p>
          <a:r>
            <a:rPr lang="en-GB" sz="2000" b="1" dirty="0"/>
            <a:t>Wife / mother</a:t>
          </a:r>
        </a:p>
      </dgm:t>
    </dgm:pt>
    <dgm:pt modelId="{327B7CF0-E75F-4EBB-965C-A7846890BD9B}" type="parTrans" cxnId="{C544A731-98A1-42D0-820E-C072A1E6D90C}">
      <dgm:prSet/>
      <dgm:spPr/>
      <dgm:t>
        <a:bodyPr/>
        <a:lstStyle/>
        <a:p>
          <a:endParaRPr lang="en-GB"/>
        </a:p>
      </dgm:t>
    </dgm:pt>
    <dgm:pt modelId="{5A998152-260F-422E-9A40-41E44FAA8DAD}" type="sibTrans" cxnId="{C544A731-98A1-42D0-820E-C072A1E6D90C}">
      <dgm:prSet/>
      <dgm:spPr/>
      <dgm:t>
        <a:bodyPr/>
        <a:lstStyle/>
        <a:p>
          <a:endParaRPr lang="en-GB"/>
        </a:p>
      </dgm:t>
    </dgm:pt>
    <dgm:pt modelId="{EB62FA84-D3B3-4073-AC4B-393C14409062}">
      <dgm:prSet phldrT="[Text]" custT="1"/>
      <dgm:spPr/>
      <dgm:t>
        <a:bodyPr/>
        <a:lstStyle/>
        <a:p>
          <a:r>
            <a:rPr lang="en-GB" sz="2000" b="1" dirty="0"/>
            <a:t>Hostess</a:t>
          </a:r>
        </a:p>
      </dgm:t>
    </dgm:pt>
    <dgm:pt modelId="{4AD1C049-A07A-47A1-B85B-150F755BF0A2}" type="parTrans" cxnId="{E9E0B521-A04E-46CC-86EA-B580718E7F3D}">
      <dgm:prSet/>
      <dgm:spPr/>
      <dgm:t>
        <a:bodyPr/>
        <a:lstStyle/>
        <a:p>
          <a:endParaRPr lang="en-GB"/>
        </a:p>
      </dgm:t>
    </dgm:pt>
    <dgm:pt modelId="{9DB699B5-DDE4-497F-9A5D-434612F429A0}" type="sibTrans" cxnId="{E9E0B521-A04E-46CC-86EA-B580718E7F3D}">
      <dgm:prSet/>
      <dgm:spPr/>
      <dgm:t>
        <a:bodyPr/>
        <a:lstStyle/>
        <a:p>
          <a:endParaRPr lang="en-GB"/>
        </a:p>
      </dgm:t>
    </dgm:pt>
    <dgm:pt modelId="{EE90327A-1E60-4E74-BEB9-0F6824ECD4F7}">
      <dgm:prSet phldrT="[Text]" custT="1"/>
      <dgm:spPr/>
      <dgm:t>
        <a:bodyPr/>
        <a:lstStyle/>
        <a:p>
          <a:r>
            <a:rPr lang="en-GB" sz="2000" b="1" dirty="0"/>
            <a:t>Free-spirit</a:t>
          </a:r>
        </a:p>
      </dgm:t>
    </dgm:pt>
    <dgm:pt modelId="{43C1D910-9E66-4F82-AFA7-97054DE542DF}" type="parTrans" cxnId="{F9E239EF-44A3-42D4-9C75-E765BB72A409}">
      <dgm:prSet/>
      <dgm:spPr/>
      <dgm:t>
        <a:bodyPr/>
        <a:lstStyle/>
        <a:p>
          <a:endParaRPr lang="en-GB"/>
        </a:p>
      </dgm:t>
    </dgm:pt>
    <dgm:pt modelId="{7CF85CE2-50AC-4180-A4FC-C6DB7E16CF51}" type="sibTrans" cxnId="{F9E239EF-44A3-42D4-9C75-E765BB72A409}">
      <dgm:prSet/>
      <dgm:spPr/>
      <dgm:t>
        <a:bodyPr/>
        <a:lstStyle/>
        <a:p>
          <a:endParaRPr lang="en-GB"/>
        </a:p>
      </dgm:t>
    </dgm:pt>
    <dgm:pt modelId="{52749662-6623-4B07-B6B4-BC0419EDBB6F}">
      <dgm:prSet phldrT="[Text]" custT="1"/>
      <dgm:spPr/>
      <dgm:t>
        <a:bodyPr/>
        <a:lstStyle/>
        <a:p>
          <a:r>
            <a:rPr lang="en-GB" sz="2000" b="1" dirty="0"/>
            <a:t>Mannequin</a:t>
          </a:r>
        </a:p>
      </dgm:t>
    </dgm:pt>
    <dgm:pt modelId="{F89C9A0D-FAC1-4BA2-98FD-7DAC9B19CFFC}" type="parTrans" cxnId="{44C1C3F1-169D-4323-B861-D749FDE1A470}">
      <dgm:prSet/>
      <dgm:spPr/>
      <dgm:t>
        <a:bodyPr/>
        <a:lstStyle/>
        <a:p>
          <a:endParaRPr lang="en-GB"/>
        </a:p>
      </dgm:t>
    </dgm:pt>
    <dgm:pt modelId="{658953C0-5A08-4F35-A098-8E6B84C8208C}" type="sibTrans" cxnId="{44C1C3F1-169D-4323-B861-D749FDE1A470}">
      <dgm:prSet/>
      <dgm:spPr/>
      <dgm:t>
        <a:bodyPr/>
        <a:lstStyle/>
        <a:p>
          <a:endParaRPr lang="en-GB"/>
        </a:p>
      </dgm:t>
    </dgm:pt>
    <dgm:pt modelId="{2D4F5CB4-370F-4F7A-9310-70D2058D0852}">
      <dgm:prSet phldrT="[Text]" custT="1"/>
      <dgm:spPr/>
      <dgm:t>
        <a:bodyPr/>
        <a:lstStyle/>
        <a:p>
          <a:r>
            <a:rPr lang="en-GB" sz="2000" b="1" dirty="0"/>
            <a:t>Narcissist</a:t>
          </a:r>
          <a:endParaRPr lang="en-GB" sz="2800" b="1" dirty="0"/>
        </a:p>
      </dgm:t>
    </dgm:pt>
    <dgm:pt modelId="{C7ED599C-5BDA-4F48-888F-5689FCB6358F}" type="parTrans" cxnId="{244BBA57-E12F-47B7-8E75-67221F3FA119}">
      <dgm:prSet/>
      <dgm:spPr/>
      <dgm:t>
        <a:bodyPr/>
        <a:lstStyle/>
        <a:p>
          <a:endParaRPr lang="en-GB"/>
        </a:p>
      </dgm:t>
    </dgm:pt>
    <dgm:pt modelId="{B6B75D31-D815-455E-A648-BFF7B04E14CE}" type="sibTrans" cxnId="{244BBA57-E12F-47B7-8E75-67221F3FA119}">
      <dgm:prSet/>
      <dgm:spPr/>
      <dgm:t>
        <a:bodyPr/>
        <a:lstStyle/>
        <a:p>
          <a:endParaRPr lang="en-GB"/>
        </a:p>
      </dgm:t>
    </dgm:pt>
    <dgm:pt modelId="{9D943D0B-26DD-47C6-8B1E-AE35B7E37A90}" type="pres">
      <dgm:prSet presAssocID="{7ED50312-3643-4C5D-8F37-D1DE02636098}" presName="compositeShape" presStyleCnt="0">
        <dgm:presLayoutVars>
          <dgm:chMax val="7"/>
          <dgm:dir/>
          <dgm:resizeHandles val="exact"/>
        </dgm:presLayoutVars>
      </dgm:prSet>
      <dgm:spPr/>
    </dgm:pt>
    <dgm:pt modelId="{5A966E32-1705-450B-ACBA-9E7C900E2AD5}" type="pres">
      <dgm:prSet presAssocID="{C3098F80-C87D-46F0-9513-7B9B3A4D8BC0}" presName="circ1" presStyleLbl="vennNode1" presStyleIdx="0" presStyleCnt="5" custLinFactNeighborX="1944" custLinFactNeighborY="-36457"/>
      <dgm:spPr>
        <a:blipFill rotWithShape="0">
          <a:blip xmlns:r="http://schemas.openxmlformats.org/officeDocument/2006/relationships" r:embed="rId1"/>
          <a:stretch>
            <a:fillRect/>
          </a:stretch>
        </a:blipFill>
      </dgm:spPr>
    </dgm:pt>
    <dgm:pt modelId="{A7895C8F-A58D-42D2-8291-8A4CF62086C9}" type="pres">
      <dgm:prSet presAssocID="{C3098F80-C87D-46F0-9513-7B9B3A4D8BC0}" presName="circ1Tx" presStyleLbl="revTx" presStyleIdx="0" presStyleCnt="0" custScaleX="67681" custScaleY="44375" custLinFactNeighborX="-860" custLinFactNeighborY="92324">
        <dgm:presLayoutVars>
          <dgm:chMax val="0"/>
          <dgm:chPref val="0"/>
          <dgm:bulletEnabled val="1"/>
        </dgm:presLayoutVars>
      </dgm:prSet>
      <dgm:spPr/>
    </dgm:pt>
    <dgm:pt modelId="{AD3E33EE-F101-43D3-8A4A-59B6EC17D278}" type="pres">
      <dgm:prSet presAssocID="{EB62FA84-D3B3-4073-AC4B-393C14409062}" presName="circ2" presStyleLbl="vennNode1" presStyleIdx="1" presStyleCnt="5" custLinFactX="-22370" custLinFactNeighborX="-100000" custLinFactNeighborY="17170"/>
      <dgm:spPr/>
    </dgm:pt>
    <dgm:pt modelId="{4A296AC6-31DF-402E-A3F0-A3C3673ACEF6}" type="pres">
      <dgm:prSet presAssocID="{EB62FA84-D3B3-4073-AC4B-393C14409062}" presName="circ2Tx" presStyleLbl="revTx" presStyleIdx="0" presStyleCnt="0" custScaleX="62293" custScaleY="37511" custLinFactX="-100000" custLinFactNeighborX="-129164" custLinFactNeighborY="63501">
        <dgm:presLayoutVars>
          <dgm:chMax val="0"/>
          <dgm:chPref val="0"/>
          <dgm:bulletEnabled val="1"/>
        </dgm:presLayoutVars>
      </dgm:prSet>
      <dgm:spPr/>
    </dgm:pt>
    <dgm:pt modelId="{BEA91F21-0D99-4E7E-A5B6-007F1F36E79D}" type="pres">
      <dgm:prSet presAssocID="{EE90327A-1E60-4E74-BEB9-0F6824ECD4F7}" presName="circ3" presStyleLbl="vennNode1" presStyleIdx="2" presStyleCnt="5" custLinFactNeighborX="-22097" custLinFactNeighborY="51172"/>
      <dgm:spPr/>
    </dgm:pt>
    <dgm:pt modelId="{814EAEBF-ECF9-4559-B318-8436E6C6D93A}" type="pres">
      <dgm:prSet presAssocID="{EE90327A-1E60-4E74-BEB9-0F6824ECD4F7}" presName="circ3Tx" presStyleLbl="revTx" presStyleIdx="0" presStyleCnt="0" custScaleX="62594" custScaleY="40818" custLinFactX="-23294" custLinFactY="-371" custLinFactNeighborX="-100000" custLinFactNeighborY="-100000">
        <dgm:presLayoutVars>
          <dgm:chMax val="0"/>
          <dgm:chPref val="0"/>
          <dgm:bulletEnabled val="1"/>
        </dgm:presLayoutVars>
      </dgm:prSet>
      <dgm:spPr/>
    </dgm:pt>
    <dgm:pt modelId="{BB565CBD-DAF5-44FD-A53B-D3B971D7900B}" type="pres">
      <dgm:prSet presAssocID="{52749662-6623-4B07-B6B4-BC0419EDBB6F}" presName="circ4" presStyleLbl="vennNode1" presStyleIdx="3" presStyleCnt="5" custAng="0" custScaleX="268574" custScaleY="260654" custLinFactNeighborX="24888" custLinFactNeighborY="-28501"/>
      <dgm:spPr/>
    </dgm:pt>
    <dgm:pt modelId="{E31818F7-B21F-4200-B651-5B7D0F050273}" type="pres">
      <dgm:prSet presAssocID="{52749662-6623-4B07-B6B4-BC0419EDBB6F}" presName="circ4Tx" presStyleLbl="revTx" presStyleIdx="0" presStyleCnt="0" custScaleX="76622" custScaleY="40818" custLinFactX="24682" custLinFactNeighborX="100000" custLinFactNeighborY="18365">
        <dgm:presLayoutVars>
          <dgm:chMax val="0"/>
          <dgm:chPref val="0"/>
          <dgm:bulletEnabled val="1"/>
        </dgm:presLayoutVars>
      </dgm:prSet>
      <dgm:spPr/>
    </dgm:pt>
    <dgm:pt modelId="{93FEE566-587A-43E5-AC7B-8D76E95F15D9}" type="pres">
      <dgm:prSet presAssocID="{2D4F5CB4-370F-4F7A-9310-70D2058D0852}" presName="circ5" presStyleLbl="vennNode1" presStyleIdx="4" presStyleCnt="5" custScaleX="96078" custScaleY="88236" custLinFactNeighborX="38062" custLinFactNeighborY="17918"/>
      <dgm:spPr/>
    </dgm:pt>
    <dgm:pt modelId="{5034F839-813D-4CCD-9848-409FBFDB4F91}" type="pres">
      <dgm:prSet presAssocID="{2D4F5CB4-370F-4F7A-9310-70D2058D0852}" presName="circ5Tx" presStyleLbl="revTx" presStyleIdx="0" presStyleCnt="0" custScaleX="62142" custScaleY="37511" custLinFactX="100000" custLinFactNeighborX="125285" custLinFactNeighborY="73005">
        <dgm:presLayoutVars>
          <dgm:chMax val="0"/>
          <dgm:chPref val="0"/>
          <dgm:bulletEnabled val="1"/>
        </dgm:presLayoutVars>
      </dgm:prSet>
      <dgm:spPr/>
    </dgm:pt>
  </dgm:ptLst>
  <dgm:cxnLst>
    <dgm:cxn modelId="{7924891C-52CA-4736-B95F-C4D3A6E23A82}" type="presOf" srcId="{52749662-6623-4B07-B6B4-BC0419EDBB6F}" destId="{E31818F7-B21F-4200-B651-5B7D0F050273}" srcOrd="0" destOrd="0" presId="urn:microsoft.com/office/officeart/2005/8/layout/venn1"/>
    <dgm:cxn modelId="{E9E0B521-A04E-46CC-86EA-B580718E7F3D}" srcId="{7ED50312-3643-4C5D-8F37-D1DE02636098}" destId="{EB62FA84-D3B3-4073-AC4B-393C14409062}" srcOrd="1" destOrd="0" parTransId="{4AD1C049-A07A-47A1-B85B-150F755BF0A2}" sibTransId="{9DB699B5-DDE4-497F-9A5D-434612F429A0}"/>
    <dgm:cxn modelId="{7FB0372B-0832-4233-B7EF-FCFDBD01497C}" type="presOf" srcId="{7ED50312-3643-4C5D-8F37-D1DE02636098}" destId="{9D943D0B-26DD-47C6-8B1E-AE35B7E37A90}" srcOrd="0" destOrd="0" presId="urn:microsoft.com/office/officeart/2005/8/layout/venn1"/>
    <dgm:cxn modelId="{C544A731-98A1-42D0-820E-C072A1E6D90C}" srcId="{7ED50312-3643-4C5D-8F37-D1DE02636098}" destId="{C3098F80-C87D-46F0-9513-7B9B3A4D8BC0}" srcOrd="0" destOrd="0" parTransId="{327B7CF0-E75F-4EBB-965C-A7846890BD9B}" sibTransId="{5A998152-260F-422E-9A40-41E44FAA8DAD}"/>
    <dgm:cxn modelId="{244BBA57-E12F-47B7-8E75-67221F3FA119}" srcId="{7ED50312-3643-4C5D-8F37-D1DE02636098}" destId="{2D4F5CB4-370F-4F7A-9310-70D2058D0852}" srcOrd="4" destOrd="0" parTransId="{C7ED599C-5BDA-4F48-888F-5689FCB6358F}" sibTransId="{B6B75D31-D815-455E-A648-BFF7B04E14CE}"/>
    <dgm:cxn modelId="{66F09C9F-CD76-4F35-8A1D-48EA80FC039F}" type="presOf" srcId="{2D4F5CB4-370F-4F7A-9310-70D2058D0852}" destId="{5034F839-813D-4CCD-9848-409FBFDB4F91}" srcOrd="0" destOrd="0" presId="urn:microsoft.com/office/officeart/2005/8/layout/venn1"/>
    <dgm:cxn modelId="{E19212CF-CB69-4615-8B7A-EC7B7345BB3C}" type="presOf" srcId="{C3098F80-C87D-46F0-9513-7B9B3A4D8BC0}" destId="{A7895C8F-A58D-42D2-8291-8A4CF62086C9}" srcOrd="0" destOrd="0" presId="urn:microsoft.com/office/officeart/2005/8/layout/venn1"/>
    <dgm:cxn modelId="{F9E239EF-44A3-42D4-9C75-E765BB72A409}" srcId="{7ED50312-3643-4C5D-8F37-D1DE02636098}" destId="{EE90327A-1E60-4E74-BEB9-0F6824ECD4F7}" srcOrd="2" destOrd="0" parTransId="{43C1D910-9E66-4F82-AFA7-97054DE542DF}" sibTransId="{7CF85CE2-50AC-4180-A4FC-C6DB7E16CF51}"/>
    <dgm:cxn modelId="{CF5949F0-47A4-4115-83BE-F1A9C10C80BA}" type="presOf" srcId="{EE90327A-1E60-4E74-BEB9-0F6824ECD4F7}" destId="{814EAEBF-ECF9-4559-B318-8436E6C6D93A}" srcOrd="0" destOrd="0" presId="urn:microsoft.com/office/officeart/2005/8/layout/venn1"/>
    <dgm:cxn modelId="{44C1C3F1-169D-4323-B861-D749FDE1A470}" srcId="{7ED50312-3643-4C5D-8F37-D1DE02636098}" destId="{52749662-6623-4B07-B6B4-BC0419EDBB6F}" srcOrd="3" destOrd="0" parTransId="{F89C9A0D-FAC1-4BA2-98FD-7DAC9B19CFFC}" sibTransId="{658953C0-5A08-4F35-A098-8E6B84C8208C}"/>
    <dgm:cxn modelId="{84EA3BFC-719A-4FAF-B073-3BB1289F928D}" type="presOf" srcId="{EB62FA84-D3B3-4073-AC4B-393C14409062}" destId="{4A296AC6-31DF-402E-A3F0-A3C3673ACEF6}" srcOrd="0" destOrd="0" presId="urn:microsoft.com/office/officeart/2005/8/layout/venn1"/>
    <dgm:cxn modelId="{D6DE4645-6C06-4BD1-AE02-4B688F55ADF4}" type="presParOf" srcId="{9D943D0B-26DD-47C6-8B1E-AE35B7E37A90}" destId="{5A966E32-1705-450B-ACBA-9E7C900E2AD5}" srcOrd="0" destOrd="0" presId="urn:microsoft.com/office/officeart/2005/8/layout/venn1"/>
    <dgm:cxn modelId="{9A5097A7-5A1C-416B-843A-BC58834B93A2}" type="presParOf" srcId="{9D943D0B-26DD-47C6-8B1E-AE35B7E37A90}" destId="{A7895C8F-A58D-42D2-8291-8A4CF62086C9}" srcOrd="1" destOrd="0" presId="urn:microsoft.com/office/officeart/2005/8/layout/venn1"/>
    <dgm:cxn modelId="{959539CE-7A14-4DA5-A2A8-93ED977E536B}" type="presParOf" srcId="{9D943D0B-26DD-47C6-8B1E-AE35B7E37A90}" destId="{AD3E33EE-F101-43D3-8A4A-59B6EC17D278}" srcOrd="2" destOrd="0" presId="urn:microsoft.com/office/officeart/2005/8/layout/venn1"/>
    <dgm:cxn modelId="{442E8101-5B2B-4A02-ABCD-1D9506DFD1C9}" type="presParOf" srcId="{9D943D0B-26DD-47C6-8B1E-AE35B7E37A90}" destId="{4A296AC6-31DF-402E-A3F0-A3C3673ACEF6}" srcOrd="3" destOrd="0" presId="urn:microsoft.com/office/officeart/2005/8/layout/venn1"/>
    <dgm:cxn modelId="{4D4C9EA7-B25C-4305-A4CE-60893D73DD21}" type="presParOf" srcId="{9D943D0B-26DD-47C6-8B1E-AE35B7E37A90}" destId="{BEA91F21-0D99-4E7E-A5B6-007F1F36E79D}" srcOrd="4" destOrd="0" presId="urn:microsoft.com/office/officeart/2005/8/layout/venn1"/>
    <dgm:cxn modelId="{988496EB-5CE8-4EBC-B9B5-FD28AB378236}" type="presParOf" srcId="{9D943D0B-26DD-47C6-8B1E-AE35B7E37A90}" destId="{814EAEBF-ECF9-4559-B318-8436E6C6D93A}" srcOrd="5" destOrd="0" presId="urn:microsoft.com/office/officeart/2005/8/layout/venn1"/>
    <dgm:cxn modelId="{AF6844E8-A7E7-4594-A85D-B07B839AA2F7}" type="presParOf" srcId="{9D943D0B-26DD-47C6-8B1E-AE35B7E37A90}" destId="{BB565CBD-DAF5-44FD-A53B-D3B971D7900B}" srcOrd="6" destOrd="0" presId="urn:microsoft.com/office/officeart/2005/8/layout/venn1"/>
    <dgm:cxn modelId="{007D8348-1725-47C1-9066-57DEC0B367E0}" type="presParOf" srcId="{9D943D0B-26DD-47C6-8B1E-AE35B7E37A90}" destId="{E31818F7-B21F-4200-B651-5B7D0F050273}" srcOrd="7" destOrd="0" presId="urn:microsoft.com/office/officeart/2005/8/layout/venn1"/>
    <dgm:cxn modelId="{2D3B7593-07A6-4C59-9BC3-7D0A9EEE1F52}" type="presParOf" srcId="{9D943D0B-26DD-47C6-8B1E-AE35B7E37A90}" destId="{93FEE566-587A-43E5-AC7B-8D76E95F15D9}" srcOrd="8" destOrd="0" presId="urn:microsoft.com/office/officeart/2005/8/layout/venn1"/>
    <dgm:cxn modelId="{A0752A37-7FE6-40A5-BFAD-C7C74F7DE836}" type="presParOf" srcId="{9D943D0B-26DD-47C6-8B1E-AE35B7E37A90}" destId="{5034F839-813D-4CCD-9848-409FBFDB4F91}"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66E32-1705-450B-ACBA-9E7C900E2AD5}">
      <dsp:nvSpPr>
        <dsp:cNvPr id="0" name=""/>
        <dsp:cNvSpPr/>
      </dsp:nvSpPr>
      <dsp:spPr>
        <a:xfrm>
          <a:off x="2871318" y="432040"/>
          <a:ext cx="1890210" cy="189021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7895C8F-A58D-42D2-8291-8A4CF62086C9}">
      <dsp:nvSpPr>
        <dsp:cNvPr id="0" name=""/>
        <dsp:cNvSpPr/>
      </dsp:nvSpPr>
      <dsp:spPr>
        <a:xfrm>
          <a:off x="3018819" y="1106684"/>
          <a:ext cx="1484003" cy="5631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Wife / mother</a:t>
          </a:r>
        </a:p>
      </dsp:txBody>
      <dsp:txXfrm>
        <a:off x="3018819" y="1106684"/>
        <a:ext cx="1484003" cy="563181"/>
      </dsp:txXfrm>
    </dsp:sp>
    <dsp:sp modelId="{AD3E33EE-F101-43D3-8A4A-59B6EC17D278}">
      <dsp:nvSpPr>
        <dsp:cNvPr id="0" name=""/>
        <dsp:cNvSpPr/>
      </dsp:nvSpPr>
      <dsp:spPr>
        <a:xfrm>
          <a:off x="1240558" y="1967941"/>
          <a:ext cx="1890210" cy="18902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A296AC6-31DF-402E-A3F0-A3C3673ACEF6}">
      <dsp:nvSpPr>
        <dsp:cNvPr id="0" name=""/>
        <dsp:cNvSpPr/>
      </dsp:nvSpPr>
      <dsp:spPr>
        <a:xfrm>
          <a:off x="1459956" y="2560959"/>
          <a:ext cx="1224567" cy="5165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Hostess</a:t>
          </a:r>
        </a:p>
      </dsp:txBody>
      <dsp:txXfrm>
        <a:off x="1459956" y="2560959"/>
        <a:ext cx="1224567" cy="516583"/>
      </dsp:txXfrm>
    </dsp:sp>
    <dsp:sp modelId="{BEA91F21-0D99-4E7E-A5B6-007F1F36E79D}">
      <dsp:nvSpPr>
        <dsp:cNvPr id="0" name=""/>
        <dsp:cNvSpPr/>
      </dsp:nvSpPr>
      <dsp:spPr>
        <a:xfrm>
          <a:off x="2861470" y="3456384"/>
          <a:ext cx="1890210" cy="18902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14EAEBF-ECF9-4559-B318-8436E6C6D93A}">
      <dsp:nvSpPr>
        <dsp:cNvPr id="0" name=""/>
        <dsp:cNvSpPr/>
      </dsp:nvSpPr>
      <dsp:spPr>
        <a:xfrm>
          <a:off x="3235776" y="2630681"/>
          <a:ext cx="1230484" cy="5621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Free-spirit</a:t>
          </a:r>
        </a:p>
      </dsp:txBody>
      <dsp:txXfrm>
        <a:off x="3235776" y="2630681"/>
        <a:ext cx="1230484" cy="562126"/>
      </dsp:txXfrm>
    </dsp:sp>
    <dsp:sp modelId="{BB565CBD-DAF5-44FD-A53B-D3B971D7900B}">
      <dsp:nvSpPr>
        <dsp:cNvPr id="0" name=""/>
        <dsp:cNvSpPr/>
      </dsp:nvSpPr>
      <dsp:spPr>
        <a:xfrm>
          <a:off x="1267229" y="432048"/>
          <a:ext cx="5076612" cy="4926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31818F7-B21F-4200-B651-5B7D0F050273}">
      <dsp:nvSpPr>
        <dsp:cNvPr id="0" name=""/>
        <dsp:cNvSpPr/>
      </dsp:nvSpPr>
      <dsp:spPr>
        <a:xfrm>
          <a:off x="2982497" y="4265857"/>
          <a:ext cx="1506249" cy="5621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Mannequin</a:t>
          </a:r>
        </a:p>
      </dsp:txBody>
      <dsp:txXfrm>
        <a:off x="2982497" y="4265857"/>
        <a:ext cx="1506249" cy="562126"/>
      </dsp:txXfrm>
    </dsp:sp>
    <dsp:sp modelId="{93FEE566-587A-43E5-AC7B-8D76E95F15D9}">
      <dsp:nvSpPr>
        <dsp:cNvPr id="0" name=""/>
        <dsp:cNvSpPr/>
      </dsp:nvSpPr>
      <dsp:spPr>
        <a:xfrm>
          <a:off x="2872055" y="2093262"/>
          <a:ext cx="1816075" cy="16678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034F839-813D-4CCD-9848-409FBFDB4F91}">
      <dsp:nvSpPr>
        <dsp:cNvPr id="0" name=""/>
        <dsp:cNvSpPr/>
      </dsp:nvSpPr>
      <dsp:spPr>
        <a:xfrm>
          <a:off x="4800061" y="2691844"/>
          <a:ext cx="1221598" cy="5165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Narcissist</a:t>
          </a:r>
          <a:endParaRPr lang="en-GB" sz="2800" b="1" kern="1200" dirty="0"/>
        </a:p>
      </dsp:txBody>
      <dsp:txXfrm>
        <a:off x="4800061" y="2691844"/>
        <a:ext cx="1221598" cy="51658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A52F3C-36AF-4D79-9097-79FFA5DB4F5E}" type="datetimeFigureOut">
              <a:rPr lang="en-GB" smtClean="0"/>
              <a:t>05/02/2019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DCDA2-E22C-4910-8F0F-BC362CB778EC}" type="slidenum">
              <a:rPr lang="en-GB" smtClean="0"/>
              <a:t>‹#›</a:t>
            </a:fld>
            <a:endParaRPr lang="en-GB"/>
          </a:p>
        </p:txBody>
      </p:sp>
    </p:spTree>
    <p:extLst>
      <p:ext uri="{BB962C8B-B14F-4D97-AF65-F5344CB8AC3E}">
        <p14:creationId xmlns:p14="http://schemas.microsoft.com/office/powerpoint/2010/main" val="354636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BDCDA2-E22C-4910-8F0F-BC362CB778EC}" type="slidenum">
              <a:rPr lang="en-GB" smtClean="0"/>
              <a:t>1</a:t>
            </a:fld>
            <a:endParaRPr lang="en-GB"/>
          </a:p>
        </p:txBody>
      </p:sp>
    </p:spTree>
    <p:extLst>
      <p:ext uri="{BB962C8B-B14F-4D97-AF65-F5344CB8AC3E}">
        <p14:creationId xmlns:p14="http://schemas.microsoft.com/office/powerpoint/2010/main" val="2473572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Subjective and objective – the issues.</a:t>
            </a:r>
          </a:p>
          <a:p>
            <a:r>
              <a:rPr lang="en-GB" dirty="0"/>
              <a:t>People – Who? Almost entirely female</a:t>
            </a:r>
          </a:p>
          <a:p>
            <a:r>
              <a:rPr lang="en-GB" dirty="0"/>
              <a:t>Alone or group – Relationship – Expression - Pose</a:t>
            </a:r>
          </a:p>
          <a:p>
            <a:r>
              <a:rPr lang="en-GB" dirty="0"/>
              <a:t>Attention – looking at what, touching what? – Clothes - Hair</a:t>
            </a:r>
          </a:p>
          <a:p>
            <a:endParaRPr lang="en-GB" dirty="0"/>
          </a:p>
          <a:p>
            <a:endParaRPr lang="en-GB" dirty="0"/>
          </a:p>
        </p:txBody>
      </p:sp>
      <p:sp>
        <p:nvSpPr>
          <p:cNvPr id="4" name="Slide Number Placeholder 3"/>
          <p:cNvSpPr>
            <a:spLocks noGrp="1"/>
          </p:cNvSpPr>
          <p:nvPr>
            <p:ph type="sldNum" sz="quarter" idx="10"/>
          </p:nvPr>
        </p:nvSpPr>
        <p:spPr/>
        <p:txBody>
          <a:bodyPr/>
          <a:lstStyle/>
          <a:p>
            <a:fld id="{CABDCDA2-E22C-4910-8F0F-BC362CB778EC}" type="slidenum">
              <a:rPr lang="en-GB" smtClean="0"/>
              <a:t>14</a:t>
            </a:fld>
            <a:endParaRPr lang="en-GB"/>
          </a:p>
        </p:txBody>
      </p:sp>
    </p:spTree>
    <p:extLst>
      <p:ext uri="{BB962C8B-B14F-4D97-AF65-F5344CB8AC3E}">
        <p14:creationId xmlns:p14="http://schemas.microsoft.com/office/powerpoint/2010/main" val="4105055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categories that emerged</a:t>
            </a:r>
          </a:p>
        </p:txBody>
      </p:sp>
      <p:sp>
        <p:nvSpPr>
          <p:cNvPr id="4" name="Slide Number Placeholder 3"/>
          <p:cNvSpPr>
            <a:spLocks noGrp="1"/>
          </p:cNvSpPr>
          <p:nvPr>
            <p:ph type="sldNum" sz="quarter" idx="5"/>
          </p:nvPr>
        </p:nvSpPr>
        <p:spPr/>
        <p:txBody>
          <a:bodyPr/>
          <a:lstStyle/>
          <a:p>
            <a:fld id="{CABDCDA2-E22C-4910-8F0F-BC362CB778EC}" type="slidenum">
              <a:rPr lang="en-GB" smtClean="0"/>
              <a:t>15</a:t>
            </a:fld>
            <a:endParaRPr lang="en-GB"/>
          </a:p>
        </p:txBody>
      </p:sp>
    </p:spTree>
    <p:extLst>
      <p:ext uri="{BB962C8B-B14F-4D97-AF65-F5344CB8AC3E}">
        <p14:creationId xmlns:p14="http://schemas.microsoft.com/office/powerpoint/2010/main" val="398674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the types</a:t>
            </a:r>
          </a:p>
        </p:txBody>
      </p:sp>
      <p:sp>
        <p:nvSpPr>
          <p:cNvPr id="4" name="Slide Number Placeholder 3"/>
          <p:cNvSpPr>
            <a:spLocks noGrp="1"/>
          </p:cNvSpPr>
          <p:nvPr>
            <p:ph type="sldNum" sz="quarter" idx="5"/>
          </p:nvPr>
        </p:nvSpPr>
        <p:spPr/>
        <p:txBody>
          <a:bodyPr/>
          <a:lstStyle/>
          <a:p>
            <a:fld id="{CABDCDA2-E22C-4910-8F0F-BC362CB778EC}" type="slidenum">
              <a:rPr lang="en-GB" smtClean="0"/>
              <a:t>16</a:t>
            </a:fld>
            <a:endParaRPr lang="en-GB"/>
          </a:p>
        </p:txBody>
      </p:sp>
    </p:spTree>
    <p:extLst>
      <p:ext uri="{BB962C8B-B14F-4D97-AF65-F5344CB8AC3E}">
        <p14:creationId xmlns:p14="http://schemas.microsoft.com/office/powerpoint/2010/main" val="3271501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Qualities associated with the categories</a:t>
            </a:r>
          </a:p>
        </p:txBody>
      </p:sp>
      <p:sp>
        <p:nvSpPr>
          <p:cNvPr id="4" name="Slide Number Placeholder 3"/>
          <p:cNvSpPr>
            <a:spLocks noGrp="1"/>
          </p:cNvSpPr>
          <p:nvPr>
            <p:ph type="sldNum" sz="quarter" idx="5"/>
          </p:nvPr>
        </p:nvSpPr>
        <p:spPr/>
        <p:txBody>
          <a:bodyPr/>
          <a:lstStyle/>
          <a:p>
            <a:fld id="{CABDCDA2-E22C-4910-8F0F-BC362CB778EC}" type="slidenum">
              <a:rPr lang="en-GB" smtClean="0"/>
              <a:t>17</a:t>
            </a:fld>
            <a:endParaRPr lang="en-GB"/>
          </a:p>
        </p:txBody>
      </p:sp>
    </p:spTree>
    <p:extLst>
      <p:ext uri="{BB962C8B-B14F-4D97-AF65-F5344CB8AC3E}">
        <p14:creationId xmlns:p14="http://schemas.microsoft.com/office/powerpoint/2010/main" val="4183882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a:t>
            </a:r>
          </a:p>
        </p:txBody>
      </p:sp>
      <p:sp>
        <p:nvSpPr>
          <p:cNvPr id="4" name="Slide Number Placeholder 3"/>
          <p:cNvSpPr>
            <a:spLocks noGrp="1"/>
          </p:cNvSpPr>
          <p:nvPr>
            <p:ph type="sldNum" sz="quarter" idx="5"/>
          </p:nvPr>
        </p:nvSpPr>
        <p:spPr/>
        <p:txBody>
          <a:bodyPr/>
          <a:lstStyle/>
          <a:p>
            <a:fld id="{CABDCDA2-E22C-4910-8F0F-BC362CB778EC}" type="slidenum">
              <a:rPr lang="en-GB" smtClean="0"/>
              <a:t>18</a:t>
            </a:fld>
            <a:endParaRPr lang="en-GB"/>
          </a:p>
        </p:txBody>
      </p:sp>
    </p:spTree>
    <p:extLst>
      <p:ext uri="{BB962C8B-B14F-4D97-AF65-F5344CB8AC3E}">
        <p14:creationId xmlns:p14="http://schemas.microsoft.com/office/powerpoint/2010/main" val="2116963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a:t>
            </a:r>
          </a:p>
        </p:txBody>
      </p:sp>
      <p:sp>
        <p:nvSpPr>
          <p:cNvPr id="4" name="Slide Number Placeholder 3"/>
          <p:cNvSpPr>
            <a:spLocks noGrp="1"/>
          </p:cNvSpPr>
          <p:nvPr>
            <p:ph type="sldNum" sz="quarter" idx="5"/>
          </p:nvPr>
        </p:nvSpPr>
        <p:spPr/>
        <p:txBody>
          <a:bodyPr/>
          <a:lstStyle/>
          <a:p>
            <a:fld id="{CABDCDA2-E22C-4910-8F0F-BC362CB778EC}" type="slidenum">
              <a:rPr lang="en-GB" smtClean="0"/>
              <a:t>19</a:t>
            </a:fld>
            <a:endParaRPr lang="en-GB"/>
          </a:p>
        </p:txBody>
      </p:sp>
    </p:spTree>
    <p:extLst>
      <p:ext uri="{BB962C8B-B14F-4D97-AF65-F5344CB8AC3E}">
        <p14:creationId xmlns:p14="http://schemas.microsoft.com/office/powerpoint/2010/main" val="1545649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a:t>
            </a:r>
          </a:p>
        </p:txBody>
      </p:sp>
      <p:sp>
        <p:nvSpPr>
          <p:cNvPr id="4" name="Slide Number Placeholder 3"/>
          <p:cNvSpPr>
            <a:spLocks noGrp="1"/>
          </p:cNvSpPr>
          <p:nvPr>
            <p:ph type="sldNum" sz="quarter" idx="5"/>
          </p:nvPr>
        </p:nvSpPr>
        <p:spPr/>
        <p:txBody>
          <a:bodyPr/>
          <a:lstStyle/>
          <a:p>
            <a:fld id="{CABDCDA2-E22C-4910-8F0F-BC362CB778EC}" type="slidenum">
              <a:rPr lang="en-GB" smtClean="0"/>
              <a:t>20</a:t>
            </a:fld>
            <a:endParaRPr lang="en-GB"/>
          </a:p>
        </p:txBody>
      </p:sp>
    </p:spTree>
    <p:extLst>
      <p:ext uri="{BB962C8B-B14F-4D97-AF65-F5344CB8AC3E}">
        <p14:creationId xmlns:p14="http://schemas.microsoft.com/office/powerpoint/2010/main" val="2286778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Guess the text</a:t>
            </a:r>
          </a:p>
        </p:txBody>
      </p:sp>
      <p:sp>
        <p:nvSpPr>
          <p:cNvPr id="4" name="Slide Number Placeholder 3"/>
          <p:cNvSpPr>
            <a:spLocks noGrp="1"/>
          </p:cNvSpPr>
          <p:nvPr>
            <p:ph type="sldNum" sz="quarter" idx="5"/>
          </p:nvPr>
        </p:nvSpPr>
        <p:spPr/>
        <p:txBody>
          <a:bodyPr/>
          <a:lstStyle/>
          <a:p>
            <a:fld id="{CABDCDA2-E22C-4910-8F0F-BC362CB778EC}" type="slidenum">
              <a:rPr lang="en-GB" smtClean="0"/>
              <a:t>21</a:t>
            </a:fld>
            <a:endParaRPr lang="en-GB"/>
          </a:p>
        </p:txBody>
      </p:sp>
    </p:spTree>
    <p:extLst>
      <p:ext uri="{BB962C8B-B14F-4D97-AF65-F5344CB8AC3E}">
        <p14:creationId xmlns:p14="http://schemas.microsoft.com/office/powerpoint/2010/main" val="3221055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BDCDA2-E22C-4910-8F0F-BC362CB778EC}" type="slidenum">
              <a:rPr lang="en-GB" smtClean="0"/>
              <a:t>22</a:t>
            </a:fld>
            <a:endParaRPr lang="en-GB"/>
          </a:p>
        </p:txBody>
      </p:sp>
    </p:spTree>
    <p:extLst>
      <p:ext uri="{BB962C8B-B14F-4D97-AF65-F5344CB8AC3E}">
        <p14:creationId xmlns:p14="http://schemas.microsoft.com/office/powerpoint/2010/main" val="3266958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Relationships…</a:t>
            </a:r>
          </a:p>
        </p:txBody>
      </p:sp>
      <p:sp>
        <p:nvSpPr>
          <p:cNvPr id="4" name="Slide Number Placeholder 3"/>
          <p:cNvSpPr>
            <a:spLocks noGrp="1"/>
          </p:cNvSpPr>
          <p:nvPr>
            <p:ph type="sldNum" sz="quarter" idx="10"/>
          </p:nvPr>
        </p:nvSpPr>
        <p:spPr/>
        <p:txBody>
          <a:bodyPr/>
          <a:lstStyle/>
          <a:p>
            <a:fld id="{CABDCDA2-E22C-4910-8F0F-BC362CB778EC}" type="slidenum">
              <a:rPr lang="en-GB" smtClean="0"/>
              <a:t>23</a:t>
            </a:fld>
            <a:endParaRPr lang="en-GB"/>
          </a:p>
        </p:txBody>
      </p:sp>
    </p:spTree>
    <p:extLst>
      <p:ext uri="{BB962C8B-B14F-4D97-AF65-F5344CB8AC3E}">
        <p14:creationId xmlns:p14="http://schemas.microsoft.com/office/powerpoint/2010/main" val="241482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CABDCDA2-E22C-4910-8F0F-BC362CB778EC}" type="slidenum">
              <a:rPr lang="en-GB" smtClean="0"/>
              <a:t>2</a:t>
            </a:fld>
            <a:endParaRPr lang="en-GB"/>
          </a:p>
        </p:txBody>
      </p:sp>
    </p:spTree>
    <p:extLst>
      <p:ext uri="{BB962C8B-B14F-4D97-AF65-F5344CB8AC3E}">
        <p14:creationId xmlns:p14="http://schemas.microsoft.com/office/powerpoint/2010/main" val="645209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Relationships…</a:t>
            </a:r>
          </a:p>
          <a:p>
            <a:r>
              <a:rPr lang="en-GB" dirty="0"/>
              <a:t>Interesting text but the picture tells a different story</a:t>
            </a:r>
          </a:p>
        </p:txBody>
      </p:sp>
      <p:sp>
        <p:nvSpPr>
          <p:cNvPr id="4" name="Slide Number Placeholder 3"/>
          <p:cNvSpPr>
            <a:spLocks noGrp="1"/>
          </p:cNvSpPr>
          <p:nvPr>
            <p:ph type="sldNum" sz="quarter" idx="10"/>
          </p:nvPr>
        </p:nvSpPr>
        <p:spPr/>
        <p:txBody>
          <a:bodyPr/>
          <a:lstStyle/>
          <a:p>
            <a:fld id="{CABDCDA2-E22C-4910-8F0F-BC362CB778EC}" type="slidenum">
              <a:rPr lang="en-GB" smtClean="0"/>
              <a:t>24</a:t>
            </a:fld>
            <a:endParaRPr lang="en-GB"/>
          </a:p>
        </p:txBody>
      </p:sp>
    </p:spTree>
    <p:extLst>
      <p:ext uri="{BB962C8B-B14F-4D97-AF65-F5344CB8AC3E}">
        <p14:creationId xmlns:p14="http://schemas.microsoft.com/office/powerpoint/2010/main" val="1193099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BDCDA2-E22C-4910-8F0F-BC362CB778EC}" type="slidenum">
              <a:rPr lang="en-GB" smtClean="0"/>
              <a:t>25</a:t>
            </a:fld>
            <a:endParaRPr lang="en-GB"/>
          </a:p>
        </p:txBody>
      </p:sp>
    </p:spTree>
    <p:extLst>
      <p:ext uri="{BB962C8B-B14F-4D97-AF65-F5344CB8AC3E}">
        <p14:creationId xmlns:p14="http://schemas.microsoft.com/office/powerpoint/2010/main" val="3375295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BDCDA2-E22C-4910-8F0F-BC362CB778EC}" type="slidenum">
              <a:rPr lang="en-GB" smtClean="0"/>
              <a:t>27</a:t>
            </a:fld>
            <a:endParaRPr lang="en-GB"/>
          </a:p>
        </p:txBody>
      </p:sp>
    </p:spTree>
    <p:extLst>
      <p:ext uri="{BB962C8B-B14F-4D97-AF65-F5344CB8AC3E}">
        <p14:creationId xmlns:p14="http://schemas.microsoft.com/office/powerpoint/2010/main" val="400812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BDCDA2-E22C-4910-8F0F-BC362CB778EC}" type="slidenum">
              <a:rPr lang="en-GB" smtClean="0"/>
              <a:t>5</a:t>
            </a:fld>
            <a:endParaRPr lang="en-GB"/>
          </a:p>
        </p:txBody>
      </p:sp>
    </p:spTree>
    <p:extLst>
      <p:ext uri="{BB962C8B-B14F-4D97-AF65-F5344CB8AC3E}">
        <p14:creationId xmlns:p14="http://schemas.microsoft.com/office/powerpoint/2010/main" val="296305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colour</a:t>
            </a:r>
          </a:p>
        </p:txBody>
      </p:sp>
      <p:sp>
        <p:nvSpPr>
          <p:cNvPr id="4" name="Slide Number Placeholder 3"/>
          <p:cNvSpPr>
            <a:spLocks noGrp="1"/>
          </p:cNvSpPr>
          <p:nvPr>
            <p:ph type="sldNum" sz="quarter" idx="10"/>
          </p:nvPr>
        </p:nvSpPr>
        <p:spPr/>
        <p:txBody>
          <a:bodyPr/>
          <a:lstStyle/>
          <a:p>
            <a:fld id="{CABDCDA2-E22C-4910-8F0F-BC362CB778EC}" type="slidenum">
              <a:rPr lang="en-GB" smtClean="0"/>
              <a:t>8</a:t>
            </a:fld>
            <a:endParaRPr lang="en-GB"/>
          </a:p>
        </p:txBody>
      </p:sp>
    </p:spTree>
    <p:extLst>
      <p:ext uri="{BB962C8B-B14F-4D97-AF65-F5344CB8AC3E}">
        <p14:creationId xmlns:p14="http://schemas.microsoft.com/office/powerpoint/2010/main" val="142470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e.g. style</a:t>
            </a:r>
            <a:endParaRPr lang="en-GB" dirty="0"/>
          </a:p>
          <a:p>
            <a:r>
              <a:rPr lang="en-GB" dirty="0"/>
              <a:t>Did vary with magazine to some extent.    Colour even more dominant – glossier -  less b/w, a cleaner/streamlined style </a:t>
            </a:r>
          </a:p>
          <a:p>
            <a:endParaRPr lang="en-GB" dirty="0"/>
          </a:p>
        </p:txBody>
      </p:sp>
      <p:sp>
        <p:nvSpPr>
          <p:cNvPr id="4" name="Slide Number Placeholder 3"/>
          <p:cNvSpPr>
            <a:spLocks noGrp="1"/>
          </p:cNvSpPr>
          <p:nvPr>
            <p:ph type="sldNum" sz="quarter" idx="10"/>
          </p:nvPr>
        </p:nvSpPr>
        <p:spPr/>
        <p:txBody>
          <a:bodyPr/>
          <a:lstStyle/>
          <a:p>
            <a:fld id="{CABDCDA2-E22C-4910-8F0F-BC362CB778EC}" type="slidenum">
              <a:rPr lang="en-GB" smtClean="0"/>
              <a:t>9</a:t>
            </a:fld>
            <a:endParaRPr lang="en-GB"/>
          </a:p>
        </p:txBody>
      </p:sp>
    </p:spTree>
    <p:extLst>
      <p:ext uri="{BB962C8B-B14F-4D97-AF65-F5344CB8AC3E}">
        <p14:creationId xmlns:p14="http://schemas.microsoft.com/office/powerpoint/2010/main" val="300154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so, similarities are remarkable</a:t>
            </a:r>
          </a:p>
        </p:txBody>
      </p:sp>
      <p:sp>
        <p:nvSpPr>
          <p:cNvPr id="4" name="Slide Number Placeholder 3"/>
          <p:cNvSpPr>
            <a:spLocks noGrp="1"/>
          </p:cNvSpPr>
          <p:nvPr>
            <p:ph type="sldNum" sz="quarter" idx="10"/>
          </p:nvPr>
        </p:nvSpPr>
        <p:spPr/>
        <p:txBody>
          <a:bodyPr/>
          <a:lstStyle/>
          <a:p>
            <a:fld id="{CABDCDA2-E22C-4910-8F0F-BC362CB778EC}" type="slidenum">
              <a:rPr lang="en-GB" smtClean="0"/>
              <a:t>10</a:t>
            </a:fld>
            <a:endParaRPr lang="en-GB"/>
          </a:p>
        </p:txBody>
      </p:sp>
    </p:spTree>
    <p:extLst>
      <p:ext uri="{BB962C8B-B14F-4D97-AF65-F5344CB8AC3E}">
        <p14:creationId xmlns:p14="http://schemas.microsoft.com/office/powerpoint/2010/main" val="3001582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Props –</a:t>
            </a:r>
            <a:r>
              <a:rPr lang="en-GB" baseline="0" dirty="0"/>
              <a:t> used throughout then and now.  Two main categories: explicit and implicit.  Explicit, often anchored by the text/headline in case you didn’t get it; implicit where the prop is there to imply a characteristic, most frequently sophistication, active lifestyle, luxury…  </a:t>
            </a:r>
            <a:endParaRPr lang="en-GB" dirty="0"/>
          </a:p>
          <a:p>
            <a:endParaRPr lang="en-GB" dirty="0"/>
          </a:p>
        </p:txBody>
      </p:sp>
      <p:sp>
        <p:nvSpPr>
          <p:cNvPr id="4" name="Slide Number Placeholder 3"/>
          <p:cNvSpPr>
            <a:spLocks noGrp="1"/>
          </p:cNvSpPr>
          <p:nvPr>
            <p:ph type="sldNum" sz="quarter" idx="10"/>
          </p:nvPr>
        </p:nvSpPr>
        <p:spPr/>
        <p:txBody>
          <a:bodyPr/>
          <a:lstStyle/>
          <a:p>
            <a:fld id="{CABDCDA2-E22C-4910-8F0F-BC362CB778EC}" type="slidenum">
              <a:rPr lang="en-GB" smtClean="0"/>
              <a:t>11</a:t>
            </a:fld>
            <a:endParaRPr lang="en-GB"/>
          </a:p>
        </p:txBody>
      </p:sp>
    </p:spTree>
    <p:extLst>
      <p:ext uri="{BB962C8B-B14F-4D97-AF65-F5344CB8AC3E}">
        <p14:creationId xmlns:p14="http://schemas.microsoft.com/office/powerpoint/2010/main" val="48079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BDCDA2-E22C-4910-8F0F-BC362CB778EC}" type="slidenum">
              <a:rPr lang="en-GB" smtClean="0"/>
              <a:t>12</a:t>
            </a:fld>
            <a:endParaRPr lang="en-GB"/>
          </a:p>
        </p:txBody>
      </p:sp>
    </p:spTree>
    <p:extLst>
      <p:ext uri="{BB962C8B-B14F-4D97-AF65-F5344CB8AC3E}">
        <p14:creationId xmlns:p14="http://schemas.microsoft.com/office/powerpoint/2010/main" val="228098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Similar to props: the obvious and the more subtle.  I haven’t done the numbers but I think settings are less often</a:t>
            </a:r>
            <a:r>
              <a:rPr lang="en-GB" baseline="0" dirty="0"/>
              <a:t> used.  The majority of products and actors are not situated anywhere (unlike TV ads).   Is this to make it easier for ‘everywoman’ to identify?  Exotic or wishful settings predominate then and now; even fewer familiar settings and no workplace ones. </a:t>
            </a:r>
            <a:endParaRPr lang="en-GB" dirty="0"/>
          </a:p>
          <a:p>
            <a:endParaRPr lang="en-GB" dirty="0"/>
          </a:p>
        </p:txBody>
      </p:sp>
      <p:sp>
        <p:nvSpPr>
          <p:cNvPr id="4" name="Slide Number Placeholder 3"/>
          <p:cNvSpPr>
            <a:spLocks noGrp="1"/>
          </p:cNvSpPr>
          <p:nvPr>
            <p:ph type="sldNum" sz="quarter" idx="10"/>
          </p:nvPr>
        </p:nvSpPr>
        <p:spPr/>
        <p:txBody>
          <a:bodyPr/>
          <a:lstStyle/>
          <a:p>
            <a:fld id="{CABDCDA2-E22C-4910-8F0F-BC362CB778EC}" type="slidenum">
              <a:rPr lang="en-GB" smtClean="0"/>
              <a:t>13</a:t>
            </a:fld>
            <a:endParaRPr lang="en-GB"/>
          </a:p>
        </p:txBody>
      </p:sp>
    </p:spTree>
    <p:extLst>
      <p:ext uri="{BB962C8B-B14F-4D97-AF65-F5344CB8AC3E}">
        <p14:creationId xmlns:p14="http://schemas.microsoft.com/office/powerpoint/2010/main" val="180483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C090ABE-BC01-4DC9-99E2-F6F9DFE092B5}"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1DEFC-3C23-46B7-B03A-A9F146840126}" type="slidenum">
              <a:rPr lang="en-GB" smtClean="0"/>
              <a:t>‹#›</a:t>
            </a:fld>
            <a:endParaRPr lang="en-GB"/>
          </a:p>
        </p:txBody>
      </p:sp>
    </p:spTree>
    <p:extLst>
      <p:ext uri="{BB962C8B-B14F-4D97-AF65-F5344CB8AC3E}">
        <p14:creationId xmlns:p14="http://schemas.microsoft.com/office/powerpoint/2010/main" val="3343775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090ABE-BC01-4DC9-99E2-F6F9DFE092B5}"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1DEFC-3C23-46B7-B03A-A9F146840126}" type="slidenum">
              <a:rPr lang="en-GB" smtClean="0"/>
              <a:t>‹#›</a:t>
            </a:fld>
            <a:endParaRPr lang="en-GB"/>
          </a:p>
        </p:txBody>
      </p:sp>
    </p:spTree>
    <p:extLst>
      <p:ext uri="{BB962C8B-B14F-4D97-AF65-F5344CB8AC3E}">
        <p14:creationId xmlns:p14="http://schemas.microsoft.com/office/powerpoint/2010/main" val="316865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090ABE-BC01-4DC9-99E2-F6F9DFE092B5}"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1DEFC-3C23-46B7-B03A-A9F146840126}" type="slidenum">
              <a:rPr lang="en-GB" smtClean="0"/>
              <a:t>‹#›</a:t>
            </a:fld>
            <a:endParaRPr lang="en-GB"/>
          </a:p>
        </p:txBody>
      </p:sp>
    </p:spTree>
    <p:extLst>
      <p:ext uri="{BB962C8B-B14F-4D97-AF65-F5344CB8AC3E}">
        <p14:creationId xmlns:p14="http://schemas.microsoft.com/office/powerpoint/2010/main" val="412590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090ABE-BC01-4DC9-99E2-F6F9DFE092B5}"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1DEFC-3C23-46B7-B03A-A9F146840126}" type="slidenum">
              <a:rPr lang="en-GB" smtClean="0"/>
              <a:t>‹#›</a:t>
            </a:fld>
            <a:endParaRPr lang="en-GB"/>
          </a:p>
        </p:txBody>
      </p:sp>
    </p:spTree>
    <p:extLst>
      <p:ext uri="{BB962C8B-B14F-4D97-AF65-F5344CB8AC3E}">
        <p14:creationId xmlns:p14="http://schemas.microsoft.com/office/powerpoint/2010/main" val="290121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90ABE-BC01-4DC9-99E2-F6F9DFE092B5}"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1DEFC-3C23-46B7-B03A-A9F146840126}" type="slidenum">
              <a:rPr lang="en-GB" smtClean="0"/>
              <a:t>‹#›</a:t>
            </a:fld>
            <a:endParaRPr lang="en-GB"/>
          </a:p>
        </p:txBody>
      </p:sp>
    </p:spTree>
    <p:extLst>
      <p:ext uri="{BB962C8B-B14F-4D97-AF65-F5344CB8AC3E}">
        <p14:creationId xmlns:p14="http://schemas.microsoft.com/office/powerpoint/2010/main" val="112155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090ABE-BC01-4DC9-99E2-F6F9DFE092B5}" type="datetimeFigureOut">
              <a:rPr lang="en-GB" smtClean="0"/>
              <a:t>05/02/2019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F1DEFC-3C23-46B7-B03A-A9F146840126}" type="slidenum">
              <a:rPr lang="en-GB" smtClean="0"/>
              <a:t>‹#›</a:t>
            </a:fld>
            <a:endParaRPr lang="en-GB"/>
          </a:p>
        </p:txBody>
      </p:sp>
    </p:spTree>
    <p:extLst>
      <p:ext uri="{BB962C8B-B14F-4D97-AF65-F5344CB8AC3E}">
        <p14:creationId xmlns:p14="http://schemas.microsoft.com/office/powerpoint/2010/main" val="217312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C090ABE-BC01-4DC9-99E2-F6F9DFE092B5}" type="datetimeFigureOut">
              <a:rPr lang="en-GB" smtClean="0"/>
              <a:t>05/02/2019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F1DEFC-3C23-46B7-B03A-A9F146840126}" type="slidenum">
              <a:rPr lang="en-GB" smtClean="0"/>
              <a:t>‹#›</a:t>
            </a:fld>
            <a:endParaRPr lang="en-GB"/>
          </a:p>
        </p:txBody>
      </p:sp>
    </p:spTree>
    <p:extLst>
      <p:ext uri="{BB962C8B-B14F-4D97-AF65-F5344CB8AC3E}">
        <p14:creationId xmlns:p14="http://schemas.microsoft.com/office/powerpoint/2010/main" val="369012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C090ABE-BC01-4DC9-99E2-F6F9DFE092B5}" type="datetimeFigureOut">
              <a:rPr lang="en-GB" smtClean="0"/>
              <a:t>05/02/2019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F1DEFC-3C23-46B7-B03A-A9F146840126}" type="slidenum">
              <a:rPr lang="en-GB" smtClean="0"/>
              <a:t>‹#›</a:t>
            </a:fld>
            <a:endParaRPr lang="en-GB"/>
          </a:p>
        </p:txBody>
      </p:sp>
    </p:spTree>
    <p:extLst>
      <p:ext uri="{BB962C8B-B14F-4D97-AF65-F5344CB8AC3E}">
        <p14:creationId xmlns:p14="http://schemas.microsoft.com/office/powerpoint/2010/main" val="398322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90ABE-BC01-4DC9-99E2-F6F9DFE092B5}" type="datetimeFigureOut">
              <a:rPr lang="en-GB" smtClean="0"/>
              <a:t>05/02/2019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F1DEFC-3C23-46B7-B03A-A9F146840126}" type="slidenum">
              <a:rPr lang="en-GB" smtClean="0"/>
              <a:t>‹#›</a:t>
            </a:fld>
            <a:endParaRPr lang="en-GB"/>
          </a:p>
        </p:txBody>
      </p:sp>
    </p:spTree>
    <p:extLst>
      <p:ext uri="{BB962C8B-B14F-4D97-AF65-F5344CB8AC3E}">
        <p14:creationId xmlns:p14="http://schemas.microsoft.com/office/powerpoint/2010/main" val="269632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90ABE-BC01-4DC9-99E2-F6F9DFE092B5}" type="datetimeFigureOut">
              <a:rPr lang="en-GB" smtClean="0"/>
              <a:t>05/02/2019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F1DEFC-3C23-46B7-B03A-A9F146840126}" type="slidenum">
              <a:rPr lang="en-GB" smtClean="0"/>
              <a:t>‹#›</a:t>
            </a:fld>
            <a:endParaRPr lang="en-GB"/>
          </a:p>
        </p:txBody>
      </p:sp>
    </p:spTree>
    <p:extLst>
      <p:ext uri="{BB962C8B-B14F-4D97-AF65-F5344CB8AC3E}">
        <p14:creationId xmlns:p14="http://schemas.microsoft.com/office/powerpoint/2010/main" val="345339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90ABE-BC01-4DC9-99E2-F6F9DFE092B5}" type="datetimeFigureOut">
              <a:rPr lang="en-GB" smtClean="0"/>
              <a:t>05/02/2019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F1DEFC-3C23-46B7-B03A-A9F146840126}" type="slidenum">
              <a:rPr lang="en-GB" smtClean="0"/>
              <a:t>‹#›</a:t>
            </a:fld>
            <a:endParaRPr lang="en-GB"/>
          </a:p>
        </p:txBody>
      </p:sp>
    </p:spTree>
    <p:extLst>
      <p:ext uri="{BB962C8B-B14F-4D97-AF65-F5344CB8AC3E}">
        <p14:creationId xmlns:p14="http://schemas.microsoft.com/office/powerpoint/2010/main" val="73212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90ABE-BC01-4DC9-99E2-F6F9DFE092B5}" type="datetimeFigureOut">
              <a:rPr lang="en-GB" smtClean="0"/>
              <a:t>05/02/2019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1DEFC-3C23-46B7-B03A-A9F146840126}" type="slidenum">
              <a:rPr lang="en-GB" smtClean="0"/>
              <a:t>‹#›</a:t>
            </a:fld>
            <a:endParaRPr lang="en-GB"/>
          </a:p>
        </p:txBody>
      </p:sp>
    </p:spTree>
    <p:extLst>
      <p:ext uri="{BB962C8B-B14F-4D97-AF65-F5344CB8AC3E}">
        <p14:creationId xmlns:p14="http://schemas.microsoft.com/office/powerpoint/2010/main" val="3476832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trevor@Millum.myzen.co.uk" TargetMode="External"/><Relationship Id="rId4" Type="http://schemas.openxmlformats.org/officeDocument/2006/relationships/hyperlink" Target="http://www.readingpictures.co.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trevor@Millum.myzen.co.uk" TargetMode="External"/><Relationship Id="rId4" Type="http://schemas.openxmlformats.org/officeDocument/2006/relationships/hyperlink" Target="http://www.readingpictures.co.u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effectLst>
            <a:softEdge rad="635000"/>
          </a:effectLst>
        </p:spPr>
      </p:pic>
      <p:sp>
        <p:nvSpPr>
          <p:cNvPr id="3" name="Rectangle 2"/>
          <p:cNvSpPr/>
          <p:nvPr/>
        </p:nvSpPr>
        <p:spPr>
          <a:xfrm>
            <a:off x="457200" y="1696096"/>
            <a:ext cx="8352928" cy="4031873"/>
          </a:xfrm>
          <a:prstGeom prst="rect">
            <a:avLst/>
          </a:prstGeom>
        </p:spPr>
        <p:txBody>
          <a:bodyPr wrap="square">
            <a:spAutoFit/>
          </a:bodyPr>
          <a:lstStyle/>
          <a:p>
            <a:pPr algn="ctr"/>
            <a:r>
              <a:rPr lang="en-GB" sz="3200" b="1" dirty="0"/>
              <a:t>Images of Women: media stereotypes </a:t>
            </a:r>
          </a:p>
          <a:p>
            <a:pPr algn="ctr"/>
            <a:r>
              <a:rPr lang="en-GB" sz="3200" b="1" dirty="0"/>
              <a:t>1968 – 2018</a:t>
            </a:r>
          </a:p>
          <a:p>
            <a:pPr algn="ctr"/>
            <a:endParaRPr lang="en-GB" sz="3200" b="1" dirty="0"/>
          </a:p>
          <a:p>
            <a:pPr algn="ctr"/>
            <a:r>
              <a:rPr lang="en-GB" sz="3200" b="1" dirty="0"/>
              <a:t>Trevor Millum</a:t>
            </a:r>
          </a:p>
          <a:p>
            <a:pPr algn="ctr"/>
            <a:endParaRPr lang="en-GB" sz="3200" b="1" dirty="0"/>
          </a:p>
          <a:p>
            <a:pPr algn="ctr"/>
            <a:r>
              <a:rPr lang="en-GB" sz="3200" b="1" dirty="0">
                <a:hlinkClick r:id="rId4"/>
              </a:rPr>
              <a:t>www.readingpictures.co.uk</a:t>
            </a:r>
            <a:endParaRPr lang="en-GB" sz="3200" b="1" dirty="0"/>
          </a:p>
          <a:p>
            <a:pPr algn="ctr"/>
            <a:endParaRPr lang="en-GB" sz="3200" b="1" dirty="0"/>
          </a:p>
          <a:p>
            <a:pPr algn="ctr"/>
            <a:r>
              <a:rPr lang="en-GB" sz="3200" b="1" dirty="0">
                <a:hlinkClick r:id="rId5"/>
              </a:rPr>
              <a:t>trevor@millum.myzen.co.uk</a:t>
            </a:r>
            <a:r>
              <a:rPr lang="en-GB" sz="3200" b="1" dirty="0"/>
              <a:t> </a:t>
            </a:r>
          </a:p>
        </p:txBody>
      </p:sp>
    </p:spTree>
    <p:extLst>
      <p:ext uri="{BB962C8B-B14F-4D97-AF65-F5344CB8AC3E}">
        <p14:creationId xmlns:p14="http://schemas.microsoft.com/office/powerpoint/2010/main" val="2984609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 the product</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182984"/>
            <a:ext cx="4038600" cy="3360395"/>
          </a:xfr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56900" y="1600200"/>
            <a:ext cx="3421200" cy="4525963"/>
          </a:xfrm>
        </p:spPr>
      </p:pic>
    </p:spTree>
    <p:extLst>
      <p:ext uri="{BB962C8B-B14F-4D97-AF65-F5344CB8AC3E}">
        <p14:creationId xmlns:p14="http://schemas.microsoft.com/office/powerpoint/2010/main" val="386499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Content: Props</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008225" y="3284984"/>
            <a:ext cx="2841046" cy="3767237"/>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822829" cy="353588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28" y="2902123"/>
            <a:ext cx="2884497" cy="393305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3473" y="-305328"/>
            <a:ext cx="2832013" cy="3861048"/>
          </a:xfrm>
          <a:prstGeom prst="rect">
            <a:avLst/>
          </a:prstGeom>
        </p:spPr>
      </p:pic>
      <p:sp>
        <p:nvSpPr>
          <p:cNvPr id="12" name="Content Placeholder 11"/>
          <p:cNvSpPr>
            <a:spLocks noGrp="1"/>
          </p:cNvSpPr>
          <p:nvPr>
            <p:ph sz="half" idx="2"/>
          </p:nvPr>
        </p:nvSpPr>
        <p:spPr>
          <a:xfrm>
            <a:off x="4648200" y="1600201"/>
            <a:ext cx="3668216" cy="3701008"/>
          </a:xfrm>
        </p:spPr>
        <p:txBody>
          <a:bodyPr/>
          <a:lstStyle/>
          <a:p>
            <a:endParaRPr lang="en-GB" dirty="0"/>
          </a:p>
        </p:txBody>
      </p:sp>
    </p:spTree>
    <p:extLst>
      <p:ext uri="{BB962C8B-B14F-4D97-AF65-F5344CB8AC3E}">
        <p14:creationId xmlns:p14="http://schemas.microsoft.com/office/powerpoint/2010/main" val="224390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Metaphor</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8021" y="1600200"/>
            <a:ext cx="3596957" cy="4525963"/>
          </a:xfrm>
        </p:spPr>
      </p:pic>
      <p:sp>
        <p:nvSpPr>
          <p:cNvPr id="4" name="Content Placeholder 3"/>
          <p:cNvSpPr>
            <a:spLocks noGrp="1"/>
          </p:cNvSpPr>
          <p:nvPr>
            <p:ph sz="half" idx="2"/>
          </p:nvPr>
        </p:nvSpPr>
        <p:spPr/>
        <p:txBody>
          <a:bodyPr/>
          <a:lstStyle/>
          <a:p>
            <a:endParaRPr lang="en-GB"/>
          </a:p>
        </p:txBody>
      </p:sp>
      <p:pic>
        <p:nvPicPr>
          <p:cNvPr id="5"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3710" y="1484784"/>
            <a:ext cx="3564714" cy="4738998"/>
          </a:xfrm>
          <a:prstGeom prst="rect">
            <a:avLst/>
          </a:prstGeom>
        </p:spPr>
      </p:pic>
    </p:spTree>
    <p:extLst>
      <p:ext uri="{BB962C8B-B14F-4D97-AF65-F5344CB8AC3E}">
        <p14:creationId xmlns:p14="http://schemas.microsoft.com/office/powerpoint/2010/main" val="205090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 Settings</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160852"/>
            <a:ext cx="4038600" cy="3404659"/>
          </a:xfrm>
        </p:spPr>
      </p:pic>
      <p:pic>
        <p:nvPicPr>
          <p:cNvPr id="5"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9585" y="2194401"/>
            <a:ext cx="4035829" cy="3337560"/>
          </a:xfrm>
        </p:spPr>
      </p:pic>
    </p:spTree>
    <p:extLst>
      <p:ext uri="{BB962C8B-B14F-4D97-AF65-F5344CB8AC3E}">
        <p14:creationId xmlns:p14="http://schemas.microsoft.com/office/powerpoint/2010/main" val="3436477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3568" y="1455628"/>
            <a:ext cx="2305376" cy="316176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4847" y="3476864"/>
            <a:ext cx="3215026" cy="293321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9103" y="3476864"/>
            <a:ext cx="2768385" cy="293321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5171" y="1463802"/>
            <a:ext cx="3347864" cy="1992637"/>
          </a:xfrm>
          <a:prstGeom prst="rect">
            <a:avLst/>
          </a:prstGeom>
        </p:spPr>
      </p:pic>
      <p:pic>
        <p:nvPicPr>
          <p:cNvPr id="6" name="Content Placeholder 5"/>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5941271" y="1463802"/>
            <a:ext cx="2716348" cy="2762999"/>
          </a:xfrm>
        </p:spPr>
      </p:pic>
      <p:sp>
        <p:nvSpPr>
          <p:cNvPr id="10" name="TextBox 9"/>
          <p:cNvSpPr txBox="1"/>
          <p:nvPr/>
        </p:nvSpPr>
        <p:spPr>
          <a:xfrm>
            <a:off x="2339752" y="589834"/>
            <a:ext cx="4680520" cy="769441"/>
          </a:xfrm>
          <a:prstGeom prst="rect">
            <a:avLst/>
          </a:prstGeom>
          <a:noFill/>
        </p:spPr>
        <p:txBody>
          <a:bodyPr wrap="square" rtlCol="0">
            <a:spAutoFit/>
          </a:bodyPr>
          <a:lstStyle/>
          <a:p>
            <a:r>
              <a:rPr lang="en-GB" sz="4400" dirty="0"/>
              <a:t>Content: Actors</a:t>
            </a:r>
          </a:p>
        </p:txBody>
      </p:sp>
    </p:spTree>
    <p:extLst>
      <p:ext uri="{BB962C8B-B14F-4D97-AF65-F5344CB8AC3E}">
        <p14:creationId xmlns:p14="http://schemas.microsoft.com/office/powerpoint/2010/main" val="371443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64088" y="2348880"/>
            <a:ext cx="1764188" cy="162019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aphicFrame>
        <p:nvGraphicFramePr>
          <p:cNvPr id="2" name="Diagram 1"/>
          <p:cNvGraphicFramePr/>
          <p:nvPr>
            <p:extLst>
              <p:ext uri="{D42A27DB-BD31-4B8C-83A1-F6EECF244321}">
                <p14:modId xmlns:p14="http://schemas.microsoft.com/office/powerpoint/2010/main" val="3837667627"/>
              </p:ext>
            </p:extLst>
          </p:nvPr>
        </p:nvGraphicFramePr>
        <p:xfrm>
          <a:off x="755576" y="404664"/>
          <a:ext cx="756084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2746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11760" y="2430"/>
            <a:ext cx="4038600" cy="3404659"/>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0" y="1403262"/>
            <a:ext cx="2584438" cy="3727416"/>
          </a:xfr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3345" y="3833664"/>
            <a:ext cx="2703276" cy="302512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5776" y="3356199"/>
            <a:ext cx="2807569" cy="350259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4168" y="764704"/>
            <a:ext cx="3150032" cy="3068960"/>
          </a:xfrm>
          <a:prstGeom prst="rect">
            <a:avLst/>
          </a:prstGeom>
        </p:spPr>
      </p:pic>
    </p:spTree>
    <p:extLst>
      <p:ext uri="{BB962C8B-B14F-4D97-AF65-F5344CB8AC3E}">
        <p14:creationId xmlns:p14="http://schemas.microsoft.com/office/powerpoint/2010/main" val="3824650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576853"/>
            <a:ext cx="6264696" cy="5908019"/>
          </a:xfrm>
          <a:prstGeom prst="rect">
            <a:avLst/>
          </a:prstGeom>
        </p:spPr>
      </p:pic>
    </p:spTree>
    <p:extLst>
      <p:ext uri="{BB962C8B-B14F-4D97-AF65-F5344CB8AC3E}">
        <p14:creationId xmlns:p14="http://schemas.microsoft.com/office/powerpoint/2010/main" val="1674234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442458275"/>
              </p:ext>
            </p:extLst>
          </p:nvPr>
        </p:nvGraphicFramePr>
        <p:xfrm>
          <a:off x="1043608" y="836712"/>
          <a:ext cx="7272808"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218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271364484"/>
              </p:ext>
            </p:extLst>
          </p:nvPr>
        </p:nvGraphicFramePr>
        <p:xfrm>
          <a:off x="1115616" y="548680"/>
          <a:ext cx="6984776" cy="547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8050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effectLst>
            <a:softEdge rad="635000"/>
          </a:effectLst>
        </p:spPr>
      </p:pic>
    </p:spTree>
    <p:extLst>
      <p:ext uri="{BB962C8B-B14F-4D97-AF65-F5344CB8AC3E}">
        <p14:creationId xmlns:p14="http://schemas.microsoft.com/office/powerpoint/2010/main" val="72780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88640"/>
            <a:ext cx="2880320" cy="3410404"/>
          </a:xfrm>
          <a:prstGeom prst="rect">
            <a:avLst/>
          </a:prstGeom>
        </p:spPr>
      </p:pic>
      <p:sp>
        <p:nvSpPr>
          <p:cNvPr id="5" name="TextBox 4"/>
          <p:cNvSpPr txBox="1"/>
          <p:nvPr/>
        </p:nvSpPr>
        <p:spPr>
          <a:xfrm>
            <a:off x="5652120" y="3599044"/>
            <a:ext cx="2520280" cy="369332"/>
          </a:xfrm>
          <a:prstGeom prst="rect">
            <a:avLst/>
          </a:prstGeom>
          <a:noFill/>
        </p:spPr>
        <p:txBody>
          <a:bodyPr wrap="square" rtlCol="0">
            <a:spAutoFit/>
          </a:bodyPr>
          <a:lstStyle/>
          <a:p>
            <a:r>
              <a:rPr lang="en-GB" dirty="0"/>
              <a:t>Narcissist image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3102620"/>
            <a:ext cx="3595109" cy="37553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0"/>
            <a:ext cx="3238792" cy="463849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8796" y="3429000"/>
            <a:ext cx="3833836" cy="3102620"/>
          </a:xfrm>
          <a:prstGeom prst="rect">
            <a:avLst/>
          </a:prstGeom>
        </p:spPr>
      </p:pic>
    </p:spTree>
    <p:extLst>
      <p:ext uri="{BB962C8B-B14F-4D97-AF65-F5344CB8AC3E}">
        <p14:creationId xmlns:p14="http://schemas.microsoft.com/office/powerpoint/2010/main" val="463720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020" y="0"/>
            <a:ext cx="6053959" cy="6858000"/>
          </a:xfrm>
          <a:prstGeom prst="rect">
            <a:avLst/>
          </a:prstGeom>
        </p:spPr>
      </p:pic>
    </p:spTree>
    <p:extLst>
      <p:ext uri="{BB962C8B-B14F-4D97-AF65-F5344CB8AC3E}">
        <p14:creationId xmlns:p14="http://schemas.microsoft.com/office/powerpoint/2010/main" val="164550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07703" y="260648"/>
            <a:ext cx="5212385" cy="5904656"/>
          </a:xfrm>
        </p:spPr>
      </p:pic>
      <p:sp>
        <p:nvSpPr>
          <p:cNvPr id="4" name="Content Placeholder 3"/>
          <p:cNvSpPr>
            <a:spLocks noGrp="1"/>
          </p:cNvSpPr>
          <p:nvPr>
            <p:ph sz="half" idx="2"/>
          </p:nvPr>
        </p:nvSpPr>
        <p:spPr/>
        <p:txBody>
          <a:bodyPr/>
          <a:lstStyle/>
          <a:p>
            <a:endParaRPr lang="en-GB" dirty="0"/>
          </a:p>
        </p:txBody>
      </p:sp>
    </p:spTree>
    <p:extLst>
      <p:ext uri="{BB962C8B-B14F-4D97-AF65-F5344CB8AC3E}">
        <p14:creationId xmlns:p14="http://schemas.microsoft.com/office/powerpoint/2010/main" val="86279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993" y="1"/>
            <a:ext cx="5928015" cy="6857998"/>
          </a:xfrm>
          <a:prstGeom prst="rect">
            <a:avLst/>
          </a:prstGeom>
        </p:spPr>
      </p:pic>
      <p:sp>
        <p:nvSpPr>
          <p:cNvPr id="3" name="Rectangle 2">
            <a:extLst>
              <a:ext uri="{FF2B5EF4-FFF2-40B4-BE49-F238E27FC236}">
                <a16:creationId xmlns:a16="http://schemas.microsoft.com/office/drawing/2014/main" id="{87B554D9-B64E-4BE8-9F0A-0EB5D4E52AF2}"/>
              </a:ext>
            </a:extLst>
          </p:cNvPr>
          <p:cNvSpPr/>
          <p:nvPr/>
        </p:nvSpPr>
        <p:spPr>
          <a:xfrm>
            <a:off x="2123728" y="476672"/>
            <a:ext cx="24482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127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993" y="1"/>
            <a:ext cx="5928015" cy="6857998"/>
          </a:xfrm>
          <a:prstGeom prst="rect">
            <a:avLst/>
          </a:prstGeom>
        </p:spPr>
      </p:pic>
    </p:spTree>
    <p:extLst>
      <p:ext uri="{BB962C8B-B14F-4D97-AF65-F5344CB8AC3E}">
        <p14:creationId xmlns:p14="http://schemas.microsoft.com/office/powerpoint/2010/main" val="2693216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0"/>
            <a:ext cx="7128792" cy="5632311"/>
          </a:xfrm>
          <a:prstGeom prst="rect">
            <a:avLst/>
          </a:prstGeom>
        </p:spPr>
        <p:txBody>
          <a:bodyPr wrap="square">
            <a:spAutoFit/>
          </a:bodyPr>
          <a:lstStyle/>
          <a:p>
            <a:endParaRPr lang="en-GB" sz="2400" dirty="0"/>
          </a:p>
          <a:p>
            <a:pPr algn="ctr"/>
            <a:r>
              <a:rPr lang="en-GB" sz="2400" dirty="0"/>
              <a:t>In conclusion</a:t>
            </a:r>
          </a:p>
          <a:p>
            <a:endParaRPr lang="en-GB" sz="2400" dirty="0"/>
          </a:p>
          <a:p>
            <a:r>
              <a:rPr lang="en-GB" sz="2400" dirty="0"/>
              <a:t>The still pictorial image continues to carry powerful meanings – and is a necessary subject of analysis whether as editorial or advertising content.</a:t>
            </a:r>
          </a:p>
          <a:p>
            <a:endParaRPr lang="en-GB" sz="2400" dirty="0"/>
          </a:p>
          <a:p>
            <a:r>
              <a:rPr lang="en-GB" sz="2400" dirty="0"/>
              <a:t>It can be studied methodically and systematically, though it requires appropriate analytical tools – and patience.</a:t>
            </a:r>
          </a:p>
          <a:p>
            <a:endParaRPr lang="en-GB" sz="2400" dirty="0"/>
          </a:p>
          <a:p>
            <a:r>
              <a:rPr lang="en-GB" sz="2400" dirty="0"/>
              <a:t>In essence, the presentation of women in magazine advertising has changed very little over the last 50 years.</a:t>
            </a:r>
          </a:p>
          <a:p>
            <a:endParaRPr lang="en-GB" sz="2400" dirty="0"/>
          </a:p>
        </p:txBody>
      </p:sp>
    </p:spTree>
    <p:extLst>
      <p:ext uri="{BB962C8B-B14F-4D97-AF65-F5344CB8AC3E}">
        <p14:creationId xmlns:p14="http://schemas.microsoft.com/office/powerpoint/2010/main" val="309926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4F8551-53BB-4D38-B99F-D646B3A27C60}"/>
              </a:ext>
            </a:extLst>
          </p:cNvPr>
          <p:cNvSpPr/>
          <p:nvPr/>
        </p:nvSpPr>
        <p:spPr>
          <a:xfrm>
            <a:off x="1187624" y="982177"/>
            <a:ext cx="6552728" cy="1938992"/>
          </a:xfrm>
          <a:prstGeom prst="rect">
            <a:avLst/>
          </a:prstGeom>
        </p:spPr>
        <p:txBody>
          <a:bodyPr wrap="square">
            <a:spAutoFit/>
          </a:bodyPr>
          <a:lstStyle/>
          <a:p>
            <a:pPr lvl="0"/>
            <a:r>
              <a:rPr lang="en-GB" sz="2400" dirty="0">
                <a:solidFill>
                  <a:prstClr val="black"/>
                </a:solidFill>
              </a:rPr>
              <a:t>There is much more interesting work to be done, especially over time, comparing cultures, looking at age, ethnicity, other types of magazines, other types of advertising, comparing editorial images with advertising images. </a:t>
            </a:r>
          </a:p>
        </p:txBody>
      </p:sp>
      <p:sp>
        <p:nvSpPr>
          <p:cNvPr id="3" name="Rectangle 2">
            <a:extLst>
              <a:ext uri="{FF2B5EF4-FFF2-40B4-BE49-F238E27FC236}">
                <a16:creationId xmlns:a16="http://schemas.microsoft.com/office/drawing/2014/main" id="{02CC7274-032B-44C1-9FA3-F6A0B2FCEF8D}"/>
              </a:ext>
            </a:extLst>
          </p:cNvPr>
          <p:cNvSpPr/>
          <p:nvPr/>
        </p:nvSpPr>
        <p:spPr>
          <a:xfrm>
            <a:off x="1195884" y="3212976"/>
            <a:ext cx="6472460" cy="1569660"/>
          </a:xfrm>
          <a:prstGeom prst="rect">
            <a:avLst/>
          </a:prstGeom>
        </p:spPr>
        <p:txBody>
          <a:bodyPr wrap="square">
            <a:spAutoFit/>
          </a:bodyPr>
          <a:lstStyle/>
          <a:p>
            <a:r>
              <a:rPr lang="en-GB" sz="2400" dirty="0">
                <a:solidFill>
                  <a:prstClr val="black"/>
                </a:solidFill>
              </a:rPr>
              <a:t>Should you know anyone who would be interested in collaborating in further research or have any feedback, thoughts or observations, do contact me.</a:t>
            </a:r>
            <a:endParaRPr lang="en-GB" sz="2400" dirty="0"/>
          </a:p>
        </p:txBody>
      </p:sp>
    </p:spTree>
    <p:extLst>
      <p:ext uri="{BB962C8B-B14F-4D97-AF65-F5344CB8AC3E}">
        <p14:creationId xmlns:p14="http://schemas.microsoft.com/office/powerpoint/2010/main" val="297772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effectLst>
            <a:softEdge rad="635000"/>
          </a:effectLst>
        </p:spPr>
      </p:pic>
      <p:sp>
        <p:nvSpPr>
          <p:cNvPr id="3" name="Rectangle 2"/>
          <p:cNvSpPr/>
          <p:nvPr/>
        </p:nvSpPr>
        <p:spPr>
          <a:xfrm>
            <a:off x="457200" y="1696096"/>
            <a:ext cx="8352928" cy="4031873"/>
          </a:xfrm>
          <a:prstGeom prst="rect">
            <a:avLst/>
          </a:prstGeom>
        </p:spPr>
        <p:txBody>
          <a:bodyPr wrap="square">
            <a:spAutoFit/>
          </a:bodyPr>
          <a:lstStyle/>
          <a:p>
            <a:pPr algn="ctr"/>
            <a:r>
              <a:rPr lang="en-GB" sz="3200" b="1" dirty="0"/>
              <a:t>Images of Women: media stereotypes 1968 – 2018</a:t>
            </a:r>
          </a:p>
          <a:p>
            <a:pPr algn="ctr"/>
            <a:endParaRPr lang="en-GB" sz="3200" b="1" dirty="0"/>
          </a:p>
          <a:p>
            <a:pPr algn="ctr"/>
            <a:r>
              <a:rPr lang="en-GB" sz="3200" b="1" dirty="0"/>
              <a:t>Trevor Millum</a:t>
            </a:r>
          </a:p>
          <a:p>
            <a:pPr algn="ctr"/>
            <a:endParaRPr lang="en-GB" sz="3200" b="1" dirty="0"/>
          </a:p>
          <a:p>
            <a:pPr algn="ctr"/>
            <a:r>
              <a:rPr lang="en-GB" sz="3200" b="1" dirty="0">
                <a:hlinkClick r:id="rId4"/>
              </a:rPr>
              <a:t>www.readingpictures.co.uk</a:t>
            </a:r>
            <a:endParaRPr lang="en-GB" sz="3200" b="1" dirty="0"/>
          </a:p>
          <a:p>
            <a:pPr algn="ctr"/>
            <a:endParaRPr lang="en-GB" sz="3200" b="1" dirty="0"/>
          </a:p>
          <a:p>
            <a:pPr algn="ctr"/>
            <a:r>
              <a:rPr lang="en-GB" sz="3200" b="1" dirty="0">
                <a:hlinkClick r:id="rId5"/>
              </a:rPr>
              <a:t>trevor@millum.myzen.co.uk</a:t>
            </a:r>
            <a:r>
              <a:rPr lang="en-GB" sz="3200" b="1" dirty="0"/>
              <a:t> </a:t>
            </a:r>
          </a:p>
        </p:txBody>
      </p:sp>
    </p:spTree>
    <p:extLst>
      <p:ext uri="{BB962C8B-B14F-4D97-AF65-F5344CB8AC3E}">
        <p14:creationId xmlns:p14="http://schemas.microsoft.com/office/powerpoint/2010/main" val="1302978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1052736"/>
            <a:ext cx="7488832" cy="4247317"/>
          </a:xfrm>
          <a:prstGeom prst="rect">
            <a:avLst/>
          </a:prstGeom>
        </p:spPr>
        <p:txBody>
          <a:bodyPr wrap="square">
            <a:spAutoFit/>
          </a:bodyPr>
          <a:lstStyle/>
          <a:p>
            <a:r>
              <a:rPr lang="en-GB" dirty="0"/>
              <a:t>Additional notes</a:t>
            </a:r>
          </a:p>
          <a:p>
            <a:endParaRPr lang="en-GB" dirty="0"/>
          </a:p>
          <a:p>
            <a:r>
              <a:rPr lang="en-GB" dirty="0"/>
              <a:t>As before…  feminism has made little or no impact on advertising images. The magazines themselves have changed a good deal, especially at the middle to lower end of the market. The glossy monthlies are less changed and show more resilience in the market.  As do the more staid publications. Middle and lower range magazines have been taken over by celebrity gossip.  Fiction has all but disappeared.  Serious topics rarely tackled . </a:t>
            </a:r>
          </a:p>
          <a:p>
            <a:r>
              <a:rPr lang="en-GB" dirty="0"/>
              <a:t>Editorial and advertising priorities:</a:t>
            </a:r>
          </a:p>
          <a:p>
            <a:r>
              <a:rPr lang="en-GB" dirty="0"/>
              <a:t>How you look; how other women look; how you feel ; other women’s problems. The wider world might as well not exist.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91900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83147"/>
            <a:ext cx="5688632" cy="3168352"/>
          </a:xfrm>
        </p:spPr>
        <p:txBody>
          <a:bodyPr>
            <a:noAutofit/>
          </a:bodyPr>
          <a:lstStyle/>
          <a:p>
            <a:r>
              <a:rPr lang="en-GB" sz="3600" b="1" dirty="0"/>
              <a:t>Visual communication in women’s magazine advertising </a:t>
            </a:r>
            <a:br>
              <a:rPr lang="en-GB" sz="3600" b="1" dirty="0"/>
            </a:br>
            <a:br>
              <a:rPr lang="en-GB" sz="3600" dirty="0"/>
            </a:br>
            <a:r>
              <a:rPr lang="en-GB" sz="3600" dirty="0"/>
              <a:t>Then….</a:t>
            </a:r>
            <a:br>
              <a:rPr lang="en-GB" sz="3600" dirty="0"/>
            </a:br>
            <a:endParaRPr lang="en-GB"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80112" y="1700808"/>
            <a:ext cx="2808312" cy="4155654"/>
          </a:xfrm>
          <a:prstGeom prst="rect">
            <a:avLst/>
          </a:prstGeom>
          <a:ln>
            <a:noFill/>
          </a:ln>
          <a:effectLst>
            <a:softEdge rad="112500"/>
          </a:effectLst>
        </p:spPr>
      </p:pic>
    </p:spTree>
    <p:extLst>
      <p:ext uri="{BB962C8B-B14F-4D97-AF65-F5344CB8AC3E}">
        <p14:creationId xmlns:p14="http://schemas.microsoft.com/office/powerpoint/2010/main" val="351508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EDC4BB-C5B3-4B44-AD28-48D10B148A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772816"/>
            <a:ext cx="8229600" cy="2256503"/>
          </a:xfrm>
        </p:spPr>
      </p:pic>
      <p:sp>
        <p:nvSpPr>
          <p:cNvPr id="6" name="Rectangle 5">
            <a:extLst>
              <a:ext uri="{FF2B5EF4-FFF2-40B4-BE49-F238E27FC236}">
                <a16:creationId xmlns:a16="http://schemas.microsoft.com/office/drawing/2014/main" id="{39ED3E82-F642-40CD-AAC7-11F917C45D23}"/>
              </a:ext>
            </a:extLst>
          </p:cNvPr>
          <p:cNvSpPr/>
          <p:nvPr/>
        </p:nvSpPr>
        <p:spPr>
          <a:xfrm>
            <a:off x="2123728" y="692696"/>
            <a:ext cx="4572000" cy="1754326"/>
          </a:xfrm>
          <a:prstGeom prst="rect">
            <a:avLst/>
          </a:prstGeom>
        </p:spPr>
        <p:txBody>
          <a:bodyPr>
            <a:spAutoFit/>
          </a:bodyPr>
          <a:lstStyle/>
          <a:p>
            <a:r>
              <a:rPr lang="en-GB" sz="3600" dirty="0"/>
              <a:t>…and Now.</a:t>
            </a:r>
          </a:p>
          <a:p>
            <a:r>
              <a:rPr lang="en-GB" sz="3600" dirty="0"/>
              <a:t> </a:t>
            </a:r>
            <a:br>
              <a:rPr lang="en-GB" sz="3600" dirty="0"/>
            </a:br>
            <a:endParaRPr lang="en-GB" sz="3600" dirty="0"/>
          </a:p>
        </p:txBody>
      </p:sp>
      <p:sp>
        <p:nvSpPr>
          <p:cNvPr id="7" name="Rectangle 6">
            <a:extLst>
              <a:ext uri="{FF2B5EF4-FFF2-40B4-BE49-F238E27FC236}">
                <a16:creationId xmlns:a16="http://schemas.microsoft.com/office/drawing/2014/main" id="{FB5685D4-AD83-4FA4-9282-ED8C873B49C4}"/>
              </a:ext>
            </a:extLst>
          </p:cNvPr>
          <p:cNvSpPr/>
          <p:nvPr/>
        </p:nvSpPr>
        <p:spPr>
          <a:xfrm>
            <a:off x="1547664" y="4509274"/>
            <a:ext cx="6048672" cy="1200329"/>
          </a:xfrm>
          <a:prstGeom prst="rect">
            <a:avLst/>
          </a:prstGeom>
        </p:spPr>
        <p:txBody>
          <a:bodyPr wrap="square">
            <a:spAutoFit/>
          </a:bodyPr>
          <a:lstStyle/>
          <a:p>
            <a:r>
              <a:rPr lang="en-GB" sz="3600" dirty="0"/>
              <a:t>What, if anything, has changed over the last 50 years?</a:t>
            </a:r>
          </a:p>
        </p:txBody>
      </p:sp>
    </p:spTree>
    <p:extLst>
      <p:ext uri="{BB962C8B-B14F-4D97-AF65-F5344CB8AC3E}">
        <p14:creationId xmlns:p14="http://schemas.microsoft.com/office/powerpoint/2010/main" val="168972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15616" y="2165406"/>
            <a:ext cx="3174818" cy="3960757"/>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76056" y="2110638"/>
            <a:ext cx="3600400" cy="4054665"/>
          </a:xfrm>
        </p:spPr>
      </p:pic>
      <p:sp>
        <p:nvSpPr>
          <p:cNvPr id="7" name="Rectangle 6">
            <a:extLst>
              <a:ext uri="{FF2B5EF4-FFF2-40B4-BE49-F238E27FC236}">
                <a16:creationId xmlns:a16="http://schemas.microsoft.com/office/drawing/2014/main" id="{6E42483D-3A8C-4C9A-B9A3-E982C18110AE}"/>
              </a:ext>
            </a:extLst>
          </p:cNvPr>
          <p:cNvSpPr/>
          <p:nvPr/>
        </p:nvSpPr>
        <p:spPr>
          <a:xfrm>
            <a:off x="1691680" y="369531"/>
            <a:ext cx="6048672" cy="1384995"/>
          </a:xfrm>
          <a:prstGeom prst="rect">
            <a:avLst/>
          </a:prstGeom>
        </p:spPr>
        <p:txBody>
          <a:bodyPr wrap="square">
            <a:spAutoFit/>
          </a:bodyPr>
          <a:lstStyle/>
          <a:p>
            <a:r>
              <a:rPr lang="en-GB" sz="2800" dirty="0"/>
              <a:t>And how would we know?</a:t>
            </a:r>
          </a:p>
          <a:p>
            <a:endParaRPr lang="en-GB" sz="2800" dirty="0"/>
          </a:p>
          <a:p>
            <a:r>
              <a:rPr lang="en-GB" sz="2800" dirty="0"/>
              <a:t>Spot the difference.</a:t>
            </a:r>
          </a:p>
        </p:txBody>
      </p:sp>
    </p:spTree>
    <p:extLst>
      <p:ext uri="{BB962C8B-B14F-4D97-AF65-F5344CB8AC3E}">
        <p14:creationId xmlns:p14="http://schemas.microsoft.com/office/powerpoint/2010/main" val="64471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4D2EC-7B95-44E1-8E57-0337E718AAC0}"/>
              </a:ext>
            </a:extLst>
          </p:cNvPr>
          <p:cNvSpPr>
            <a:spLocks noGrp="1"/>
          </p:cNvSpPr>
          <p:nvPr>
            <p:ph type="title"/>
          </p:nvPr>
        </p:nvSpPr>
        <p:spPr/>
        <p:txBody>
          <a:bodyPr>
            <a:normAutofit/>
          </a:bodyPr>
          <a:lstStyle/>
          <a:p>
            <a:r>
              <a:rPr lang="en-GB" sz="2800" dirty="0"/>
              <a:t>Q. How would we know?  </a:t>
            </a:r>
            <a:br>
              <a:rPr lang="en-GB" sz="2800" dirty="0"/>
            </a:br>
            <a:r>
              <a:rPr lang="en-GB" sz="2800" dirty="0"/>
              <a:t>A. A big enough sample (200+), a detailed analysis.</a:t>
            </a:r>
          </a:p>
        </p:txBody>
      </p:sp>
      <p:sp>
        <p:nvSpPr>
          <p:cNvPr id="3" name="Content Placeholder 2">
            <a:extLst>
              <a:ext uri="{FF2B5EF4-FFF2-40B4-BE49-F238E27FC236}">
                <a16:creationId xmlns:a16="http://schemas.microsoft.com/office/drawing/2014/main" id="{F77276BE-4D84-4F89-8192-EE7C7BEAB40A}"/>
              </a:ext>
            </a:extLst>
          </p:cNvPr>
          <p:cNvSpPr>
            <a:spLocks noGrp="1"/>
          </p:cNvSpPr>
          <p:nvPr>
            <p:ph sz="half" idx="1"/>
          </p:nvPr>
        </p:nvSpPr>
        <p:spPr>
          <a:xfrm>
            <a:off x="533400" y="1600201"/>
            <a:ext cx="8229600" cy="1143000"/>
          </a:xfrm>
        </p:spPr>
        <p:txBody>
          <a:bodyPr/>
          <a:lstStyle/>
          <a:p>
            <a:pPr marL="0" indent="0">
              <a:buNone/>
            </a:pPr>
            <a:r>
              <a:rPr lang="en-GB" dirty="0">
                <a:solidFill>
                  <a:srgbClr val="FF0000"/>
                </a:solidFill>
              </a:rPr>
              <a:t>Form</a:t>
            </a:r>
          </a:p>
          <a:p>
            <a:pPr marL="0" indent="0">
              <a:buNone/>
            </a:pPr>
            <a:r>
              <a:rPr lang="en-GB" dirty="0"/>
              <a:t>e.g. colour – cropping – focus – angle…</a:t>
            </a:r>
          </a:p>
        </p:txBody>
      </p:sp>
      <p:sp>
        <p:nvSpPr>
          <p:cNvPr id="4" name="Content Placeholder 3">
            <a:extLst>
              <a:ext uri="{FF2B5EF4-FFF2-40B4-BE49-F238E27FC236}">
                <a16:creationId xmlns:a16="http://schemas.microsoft.com/office/drawing/2014/main" id="{776132B4-E343-41FD-A03A-8DE991F9745D}"/>
              </a:ext>
            </a:extLst>
          </p:cNvPr>
          <p:cNvSpPr>
            <a:spLocks noGrp="1"/>
          </p:cNvSpPr>
          <p:nvPr>
            <p:ph sz="half" idx="2"/>
          </p:nvPr>
        </p:nvSpPr>
        <p:spPr>
          <a:xfrm>
            <a:off x="533400" y="2925764"/>
            <a:ext cx="8153400" cy="5317231"/>
          </a:xfrm>
        </p:spPr>
        <p:txBody>
          <a:bodyPr/>
          <a:lstStyle/>
          <a:p>
            <a:pPr marL="0" indent="0">
              <a:buNone/>
            </a:pPr>
            <a:r>
              <a:rPr lang="en-GB" dirty="0">
                <a:solidFill>
                  <a:srgbClr val="FF0000"/>
                </a:solidFill>
              </a:rPr>
              <a:t>Content</a:t>
            </a:r>
          </a:p>
          <a:p>
            <a:r>
              <a:rPr lang="en-GB" dirty="0"/>
              <a:t>Product</a:t>
            </a:r>
          </a:p>
          <a:p>
            <a:r>
              <a:rPr lang="en-GB" dirty="0"/>
              <a:t>Props – functional – metaphorical – explicit - implicit</a:t>
            </a:r>
          </a:p>
          <a:p>
            <a:r>
              <a:rPr lang="en-GB" dirty="0"/>
              <a:t>Setting – familiar – exotic – urban - rural</a:t>
            </a:r>
          </a:p>
          <a:p>
            <a:r>
              <a:rPr lang="en-GB" dirty="0"/>
              <a:t>Actors – relationship – attention – tactility –– appearance (pose – expression - clothes – hair)</a:t>
            </a:r>
          </a:p>
        </p:txBody>
      </p:sp>
    </p:spTree>
    <p:extLst>
      <p:ext uri="{BB962C8B-B14F-4D97-AF65-F5344CB8AC3E}">
        <p14:creationId xmlns:p14="http://schemas.microsoft.com/office/powerpoint/2010/main" val="198688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609FAC-8DD2-4169-8764-41F264FF17B7}"/>
              </a:ext>
            </a:extLst>
          </p:cNvPr>
          <p:cNvPicPr>
            <a:picLocks noChangeAspect="1"/>
          </p:cNvPicPr>
          <p:nvPr/>
        </p:nvPicPr>
        <p:blipFill>
          <a:blip r:embed="rId2"/>
          <a:stretch>
            <a:fillRect/>
          </a:stretch>
        </p:blipFill>
        <p:spPr>
          <a:xfrm>
            <a:off x="0" y="2402284"/>
            <a:ext cx="9144000" cy="3907036"/>
          </a:xfrm>
          <a:prstGeom prst="rect">
            <a:avLst/>
          </a:prstGeom>
        </p:spPr>
      </p:pic>
      <p:sp>
        <p:nvSpPr>
          <p:cNvPr id="6" name="TextBox 5">
            <a:extLst>
              <a:ext uri="{FF2B5EF4-FFF2-40B4-BE49-F238E27FC236}">
                <a16:creationId xmlns:a16="http://schemas.microsoft.com/office/drawing/2014/main" id="{5E188D2A-6381-474F-8C6E-C7B7633D023F}"/>
              </a:ext>
            </a:extLst>
          </p:cNvPr>
          <p:cNvSpPr txBox="1"/>
          <p:nvPr/>
        </p:nvSpPr>
        <p:spPr>
          <a:xfrm>
            <a:off x="395536" y="548680"/>
            <a:ext cx="8208912" cy="1384995"/>
          </a:xfrm>
          <a:prstGeom prst="rect">
            <a:avLst/>
          </a:prstGeom>
          <a:noFill/>
        </p:spPr>
        <p:txBody>
          <a:bodyPr wrap="square" rtlCol="0">
            <a:spAutoFit/>
          </a:bodyPr>
          <a:lstStyle/>
          <a:p>
            <a:r>
              <a:rPr lang="en-GB" sz="2800" dirty="0"/>
              <a:t>How to record the data?</a:t>
            </a:r>
          </a:p>
          <a:p>
            <a:endParaRPr lang="en-GB" sz="2800" dirty="0"/>
          </a:p>
          <a:p>
            <a:r>
              <a:rPr lang="en-GB" sz="2800" dirty="0"/>
              <a:t>From card index (then) to spreadsheet (now)</a:t>
            </a:r>
          </a:p>
        </p:txBody>
      </p:sp>
    </p:spTree>
    <p:extLst>
      <p:ext uri="{BB962C8B-B14F-4D97-AF65-F5344CB8AC3E}">
        <p14:creationId xmlns:p14="http://schemas.microsoft.com/office/powerpoint/2010/main" val="198988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Form 1</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27146" y="1600200"/>
            <a:ext cx="3498708" cy="4525963"/>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97201" y="1600200"/>
            <a:ext cx="3140598" cy="4525963"/>
          </a:xfrm>
        </p:spPr>
      </p:pic>
    </p:spTree>
    <p:extLst>
      <p:ext uri="{BB962C8B-B14F-4D97-AF65-F5344CB8AC3E}">
        <p14:creationId xmlns:p14="http://schemas.microsoft.com/office/powerpoint/2010/main" val="2842416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 2</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37827" y="1600200"/>
            <a:ext cx="2877345" cy="4525963"/>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78551" y="1600200"/>
            <a:ext cx="3177897" cy="4525963"/>
          </a:xfrm>
        </p:spPr>
      </p:pic>
    </p:spTree>
    <p:extLst>
      <p:ext uri="{BB962C8B-B14F-4D97-AF65-F5344CB8AC3E}">
        <p14:creationId xmlns:p14="http://schemas.microsoft.com/office/powerpoint/2010/main" val="3018285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8854</TotalTime>
  <Words>687</Words>
  <Application>Microsoft Office PowerPoint</Application>
  <PresentationFormat>On-screen Show (4:3)</PresentationFormat>
  <Paragraphs>105</Paragraphs>
  <Slides>28</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Visual communication in women’s magazine advertising   Then…. </vt:lpstr>
      <vt:lpstr>PowerPoint Presentation</vt:lpstr>
      <vt:lpstr>PowerPoint Presentation</vt:lpstr>
      <vt:lpstr>Q. How would we know?   A. A big enough sample (200+), a detailed analysis.</vt:lpstr>
      <vt:lpstr>PowerPoint Presentation</vt:lpstr>
      <vt:lpstr>Form 1</vt:lpstr>
      <vt:lpstr>Form 2</vt:lpstr>
      <vt:lpstr>Content: the product</vt:lpstr>
      <vt:lpstr>Content: Props</vt:lpstr>
      <vt:lpstr>Metaphor</vt:lpstr>
      <vt:lpstr>Content: Settings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Communication in Advertising</dc:title>
  <dc:creator>Trevor</dc:creator>
  <cp:lastModifiedBy>Trevor Millum</cp:lastModifiedBy>
  <cp:revision>49</cp:revision>
  <dcterms:created xsi:type="dcterms:W3CDTF">2012-05-08T14:09:07Z</dcterms:created>
  <dcterms:modified xsi:type="dcterms:W3CDTF">2019-02-05T09:34:59Z</dcterms:modified>
</cp:coreProperties>
</file>